
<file path=[Content_Types].xml><?xml version="1.0" encoding="utf-8"?>
<Types xmlns="http://schemas.openxmlformats.org/package/2006/content-types">
  <Default Extension="emf" ContentType="image/x-emf"/>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 id="2147483664" r:id="rId3"/>
  </p:sldMasterIdLst>
  <p:notesMasterIdLst>
    <p:notesMasterId r:id="rId30"/>
  </p:notesMasterIdLst>
  <p:sldIdLst>
    <p:sldId id="273" r:id="rId4"/>
    <p:sldId id="256" r:id="rId5"/>
    <p:sldId id="257" r:id="rId6"/>
    <p:sldId id="258" r:id="rId7"/>
    <p:sldId id="259" r:id="rId8"/>
    <p:sldId id="260" r:id="rId9"/>
    <p:sldId id="261" r:id="rId10"/>
    <p:sldId id="276" r:id="rId11"/>
    <p:sldId id="277" r:id="rId12"/>
    <p:sldId id="278" r:id="rId13"/>
    <p:sldId id="279" r:id="rId14"/>
    <p:sldId id="280" r:id="rId15"/>
    <p:sldId id="281" r:id="rId16"/>
    <p:sldId id="262" r:id="rId17"/>
    <p:sldId id="263" r:id="rId18"/>
    <p:sldId id="282" r:id="rId19"/>
    <p:sldId id="264" r:id="rId20"/>
    <p:sldId id="265" r:id="rId21"/>
    <p:sldId id="266" r:id="rId22"/>
    <p:sldId id="267" r:id="rId23"/>
    <p:sldId id="268" r:id="rId24"/>
    <p:sldId id="274" r:id="rId25"/>
    <p:sldId id="283" r:id="rId26"/>
    <p:sldId id="269" r:id="rId27"/>
    <p:sldId id="270" r:id="rId28"/>
    <p:sldId id="272" r:id="rId29"/>
  </p:sldIdLst>
  <p:sldSz cx="12192000" cy="6858000"/>
  <p:notesSz cx="6858000" cy="9144000"/>
  <p:defaultTextStyle>
    <a:defPPr>
      <a:defRPr lang="en-US"/>
    </a:defPPr>
    <a:lvl1pPr marL="0" indent="0" algn="l" defTabSz="914400">
      <a:defRPr sz="1800" kern="1200">
        <a:solidFill>
          <a:schemeClr val="tx1"/>
        </a:solidFill>
        <a:latin typeface="+mn-lt"/>
        <a:ea typeface="+mn-ea"/>
        <a:cs typeface="+mn-cs"/>
      </a:defRPr>
    </a:lvl1pPr>
    <a:lvl2pPr marL="457200" indent="0" algn="l" defTabSz="914400">
      <a:defRPr sz="1800" kern="1200">
        <a:solidFill>
          <a:schemeClr val="tx1"/>
        </a:solidFill>
        <a:latin typeface="+mn-lt"/>
        <a:ea typeface="+mn-ea"/>
        <a:cs typeface="+mn-cs"/>
      </a:defRPr>
    </a:lvl2pPr>
    <a:lvl3pPr marL="914400" indent="0" algn="l" defTabSz="914400">
      <a:defRPr sz="1800" kern="1200">
        <a:solidFill>
          <a:schemeClr val="tx1"/>
        </a:solidFill>
        <a:latin typeface="+mn-lt"/>
        <a:ea typeface="+mn-ea"/>
        <a:cs typeface="+mn-cs"/>
      </a:defRPr>
    </a:lvl3pPr>
    <a:lvl4pPr marL="1371600" indent="0" algn="l" defTabSz="914400">
      <a:defRPr sz="1800" kern="1200">
        <a:solidFill>
          <a:schemeClr val="tx1"/>
        </a:solidFill>
        <a:latin typeface="+mn-lt"/>
        <a:ea typeface="+mn-ea"/>
        <a:cs typeface="+mn-cs"/>
      </a:defRPr>
    </a:lvl4pPr>
    <a:lvl5pPr marL="1828800" indent="0" algn="l" defTabSz="914400">
      <a:defRPr sz="1800" kern="1200">
        <a:solidFill>
          <a:schemeClr val="tx1"/>
        </a:solidFill>
        <a:latin typeface="+mn-lt"/>
        <a:ea typeface="+mn-ea"/>
        <a:cs typeface="+mn-cs"/>
      </a:defRPr>
    </a:lvl5pPr>
    <a:lvl6pPr marL="2286000" indent="0" algn="l" defTabSz="914400">
      <a:defRPr sz="1800" kern="1200">
        <a:solidFill>
          <a:schemeClr val="tx1"/>
        </a:solidFill>
        <a:latin typeface="+mn-lt"/>
        <a:ea typeface="+mn-ea"/>
        <a:cs typeface="+mn-cs"/>
      </a:defRPr>
    </a:lvl6pPr>
    <a:lvl7pPr marL="2743200" indent="0" algn="l" defTabSz="914400">
      <a:defRPr sz="1800" kern="1200">
        <a:solidFill>
          <a:schemeClr val="tx1"/>
        </a:solidFill>
        <a:latin typeface="+mn-lt"/>
        <a:ea typeface="+mn-ea"/>
        <a:cs typeface="+mn-cs"/>
      </a:defRPr>
    </a:lvl7pPr>
    <a:lvl8pPr marL="3200400" indent="0" algn="l" defTabSz="914400">
      <a:defRPr sz="1800" kern="1200">
        <a:solidFill>
          <a:schemeClr val="tx1"/>
        </a:solidFill>
        <a:latin typeface="+mn-lt"/>
        <a:ea typeface="+mn-ea"/>
        <a:cs typeface="+mn-cs"/>
      </a:defRPr>
    </a:lvl8pPr>
    <a:lvl9pPr marL="3657600" indent="0" algn="l" defTabSz="914400">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79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529"/>
  </p:normalViewPr>
  <p:slideViewPr>
    <p:cSldViewPr snapToGrid="0">
      <p:cViewPr>
        <p:scale>
          <a:sx n="96" d="100"/>
          <a:sy n="96" d="100"/>
        </p:scale>
        <p:origin x="1064" y="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p:cNvSpPr>
            <a:spLocks noGrp="1"/>
          </p:cNvSpPr>
          <p:nvPr>
            <p:ph type="hdr" sz="quarter"/>
          </p:nvPr>
        </p:nvSpPr>
        <p:spPr>
          <a:prstGeom prst="rect">
            <a:avLst/>
          </a:prstGeom>
        </p:spPr>
        <p:txBody>
          <a:bodyPr/>
          <a:lstStyle/>
          <a:p>
            <a:endParaRPr/>
          </a:p>
        </p:txBody>
      </p:sp>
      <p:sp>
        <p:nvSpPr>
          <p:cNvPr id="3" name="Date Placeholder"/>
          <p:cNvSpPr>
            <a:spLocks noGrp="1"/>
          </p:cNvSpPr>
          <p:nvPr>
            <p:ph type="dt" sz="quarter" idx="1"/>
          </p:nvPr>
        </p:nvSpPr>
        <p:spPr>
          <a:prstGeom prst="rect">
            <a:avLst/>
          </a:prstGeom>
        </p:spPr>
        <p:txBody>
          <a:bodyPr/>
          <a:lstStyle/>
          <a:p>
            <a:endParaRPr/>
          </a:p>
        </p:txBody>
      </p:sp>
      <p:sp>
        <p:nvSpPr>
          <p:cNvPr id="4" name="Slide Image Placeholder"/>
          <p:cNvSpPr>
            <a:spLocks noGrp="1" noRot="1" noChangeAspect="1"/>
          </p:cNvSpPr>
          <p:nvPr>
            <p:ph type="sldImg" idx="2"/>
          </p:nvPr>
        </p:nvSpPr>
        <p:spPr>
          <a:prstGeom prst="rect">
            <a:avLst/>
          </a:prstGeom>
        </p:spPr>
        <p:txBody>
          <a:bodyPr/>
          <a:lstStyle/>
          <a:p>
            <a:endParaRPr/>
          </a:p>
        </p:txBody>
      </p:sp>
      <p:sp>
        <p:nvSpPr>
          <p:cNvPr id="5" name="Notes Placeholder"/>
          <p:cNvSpPr>
            <a:spLocks noGrp="1"/>
          </p:cNvSpPr>
          <p:nvPr>
            <p:ph type="body" sz="quarter" idx="3"/>
          </p:nvPr>
        </p:nvSpPr>
        <p:spPr>
          <a:prstGeom prst="rect">
            <a:avLst/>
          </a:prstGeom>
        </p:spPr>
        <p:txBody>
          <a:bodyPr/>
          <a:lstStyle/>
          <a:p>
            <a:endParaRPr/>
          </a:p>
        </p:txBody>
      </p:sp>
      <p:sp>
        <p:nvSpPr>
          <p:cNvPr id="6" name="Footer Placeholder"/>
          <p:cNvSpPr>
            <a:spLocks noGrp="1"/>
          </p:cNvSpPr>
          <p:nvPr>
            <p:ph type="ftr" sz="quarter" idx="4"/>
          </p:nvPr>
        </p:nvSpPr>
        <p:spPr>
          <a:prstGeom prst="rect">
            <a:avLst/>
          </a:prstGeom>
        </p:spPr>
        <p:txBody>
          <a:bodyPr/>
          <a:lstStyle/>
          <a:p>
            <a:endParaRPr/>
          </a:p>
        </p:txBody>
      </p:sp>
      <p:sp>
        <p:nvSpPr>
          <p:cNvPr id="7" name="Slide Number Placeholder"/>
          <p:cNvSpPr>
            <a:spLocks noGrp="1"/>
          </p:cNvSpPr>
          <p:nvPr>
            <p:ph type="sldNum" sz="quarter" idx="5"/>
          </p:nvPr>
        </p:nvSpPr>
        <p:spPr>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28D59A-59AC-4A17-92AC-96E18D501D7D}" type="slidenum">
              <a:rPr lang="en-US" smtClean="0"/>
              <a:t>1</a:t>
            </a:fld>
            <a:endParaRPr lang="en-US"/>
          </a:p>
        </p:txBody>
      </p:sp>
    </p:spTree>
    <p:extLst>
      <p:ext uri="{BB962C8B-B14F-4D97-AF65-F5344CB8AC3E}">
        <p14:creationId xmlns:p14="http://schemas.microsoft.com/office/powerpoint/2010/main" val="3439153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6EC90-B96C-CCF6-D6D7-4BFFF7CBC1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AAE5C7-80A5-7B79-3C53-F1D79AE53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21EDA9-C9DC-B6C9-E4EF-430B0D3CD725}"/>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2A6A7BA1-ECDA-014F-BAC6-2BFFA33DDC8A}"/>
              </a:ext>
            </a:extLst>
          </p:cNvPr>
          <p:cNvSpPr>
            <a:spLocks noGrp="1"/>
          </p:cNvSpPr>
          <p:nvPr>
            <p:ph type="sldNum" idx="5"/>
          </p:nvPr>
        </p:nvSpPr>
        <p:spPr/>
        <p:txBody>
          <a:bodyPr/>
          <a:lstStyle/>
          <a:p>
            <a:endParaRPr/>
          </a:p>
        </p:txBody>
      </p:sp>
    </p:spTree>
    <p:extLst>
      <p:ext uri="{BB962C8B-B14F-4D97-AF65-F5344CB8AC3E}">
        <p14:creationId xmlns:p14="http://schemas.microsoft.com/office/powerpoint/2010/main" val="2127220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CF0A8-C37C-6E05-0CB1-42254B88A8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3BBE0-033D-589C-7FB5-4A7BCEF1B7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AB3CAB-0C60-DD1C-9E49-C2E3EC775D56}"/>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0191A656-21C9-A4F8-241C-AB91C1D35D8A}"/>
              </a:ext>
            </a:extLst>
          </p:cNvPr>
          <p:cNvSpPr>
            <a:spLocks noGrp="1"/>
          </p:cNvSpPr>
          <p:nvPr>
            <p:ph type="sldNum" idx="5"/>
          </p:nvPr>
        </p:nvSpPr>
        <p:spPr/>
        <p:txBody>
          <a:bodyPr/>
          <a:lstStyle/>
          <a:p>
            <a:endParaRPr/>
          </a:p>
        </p:txBody>
      </p:sp>
    </p:spTree>
    <p:extLst>
      <p:ext uri="{BB962C8B-B14F-4D97-AF65-F5344CB8AC3E}">
        <p14:creationId xmlns:p14="http://schemas.microsoft.com/office/powerpoint/2010/main" val="2052961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F0C03-BF50-C421-88B4-AFBF6AE5D7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6B7189-2DA0-FC61-DBAA-502595AC4E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E39390-35E3-A01F-F65C-BB225B624397}"/>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C60BB70F-ECD9-0720-3BFB-7A9516B4D840}"/>
              </a:ext>
            </a:extLst>
          </p:cNvPr>
          <p:cNvSpPr>
            <a:spLocks noGrp="1"/>
          </p:cNvSpPr>
          <p:nvPr>
            <p:ph type="sldNum" idx="5"/>
          </p:nvPr>
        </p:nvSpPr>
        <p:spPr/>
        <p:txBody>
          <a:bodyPr/>
          <a:lstStyle/>
          <a:p>
            <a:endParaRPr/>
          </a:p>
        </p:txBody>
      </p:sp>
    </p:spTree>
    <p:extLst>
      <p:ext uri="{BB962C8B-B14F-4D97-AF65-F5344CB8AC3E}">
        <p14:creationId xmlns:p14="http://schemas.microsoft.com/office/powerpoint/2010/main" val="2938825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39A7E-655B-2B07-3324-136672F22D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A5ACE7-0F20-2008-D47D-FE0FEEB5D0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64F8DB-D961-35D0-597D-84164FEE6CC5}"/>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2D88B1C4-F4DD-EBE2-69AE-0956157A19BE}"/>
              </a:ext>
            </a:extLst>
          </p:cNvPr>
          <p:cNvSpPr>
            <a:spLocks noGrp="1"/>
          </p:cNvSpPr>
          <p:nvPr>
            <p:ph type="sldNum" idx="5"/>
          </p:nvPr>
        </p:nvSpPr>
        <p:spPr/>
        <p:txBody>
          <a:bodyPr/>
          <a:lstStyle/>
          <a:p>
            <a:endParaRPr/>
          </a:p>
        </p:txBody>
      </p:sp>
    </p:spTree>
    <p:extLst>
      <p:ext uri="{BB962C8B-B14F-4D97-AF65-F5344CB8AC3E}">
        <p14:creationId xmlns:p14="http://schemas.microsoft.com/office/powerpoint/2010/main" val="4274889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Target time: 0:40. Use the transition line verbatim. Then explain the redesign reason: narrow spacing, tool access, mounting features, and real airflow make a thermal-only optimum incomplete. This slide is the handoff from classroom thermal resistance logic to DFMA design judgment.</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Target time: 0:55. Introduce Part 2 and the final selected geometry. The final 15-fin DFMA design has 2.557 mm spacing, an estimated 54.6 g mass, MATLAB predicted 69.85°C, and Fusion predicted 69.775°C. Stress that the design narrowly meets the 70°C target in simplified modeling and comfortably meets the 85°C official limit.</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5D774-899B-959E-015E-DEAC1BE408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37FE7-D7AC-615A-6D6B-3258A5482A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6E1D9-7750-1E67-2886-329890580AEC}"/>
              </a:ext>
            </a:extLst>
          </p:cNvPr>
          <p:cNvSpPr>
            <a:spLocks noGrp="1"/>
          </p:cNvSpPr>
          <p:nvPr>
            <p:ph type="body" idx="1"/>
          </p:nvPr>
        </p:nvSpPr>
        <p:spPr/>
        <p:txBody>
          <a:bodyPr/>
          <a:lstStyle/>
          <a:p>
            <a:r>
              <a:rPr dirty="0"/>
              <a:t>Target time: 0:55. Introduce Part 2 and the final selected geometry. The final 15-fin DFMA design has 2.557 mm spacing, an estimated 54.6 g mass, MATLAB predicted 69.85°C, and Fusion predicted 69.775°C. Stress that the design narrowly meets the 70°C target in simplified modeling and comfortably meets the 85°C official limit.</a:t>
            </a:r>
          </a:p>
        </p:txBody>
      </p:sp>
      <p:sp>
        <p:nvSpPr>
          <p:cNvPr id="4" name="Slide Number Placeholder 3">
            <a:extLst>
              <a:ext uri="{FF2B5EF4-FFF2-40B4-BE49-F238E27FC236}">
                <a16:creationId xmlns:a16="http://schemas.microsoft.com/office/drawing/2014/main" id="{EC73522C-C04A-FC35-05D0-2596EA4083AE}"/>
              </a:ext>
            </a:extLst>
          </p:cNvPr>
          <p:cNvSpPr>
            <a:spLocks noGrp="1"/>
          </p:cNvSpPr>
          <p:nvPr>
            <p:ph type="sldNum" idx="5"/>
          </p:nvPr>
        </p:nvSpPr>
        <p:spPr/>
        <p:txBody>
          <a:bodyPr/>
          <a:lstStyle/>
          <a:p>
            <a:endParaRPr/>
          </a:p>
        </p:txBody>
      </p:sp>
    </p:spTree>
    <p:extLst>
      <p:ext uri="{BB962C8B-B14F-4D97-AF65-F5344CB8AC3E}">
        <p14:creationId xmlns:p14="http://schemas.microsoft.com/office/powerpoint/2010/main" val="2857803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Target time: 1:00. Read the plot left to right. The black cloud is the broader candidate space, blue points are valid candidates, and the selected star sits just inside the 0.45°C/W target. The key professor-safe message is that the MATLAB sweep supports the 15-fin design, but the target margin is narrow.</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Target time: 1:05. Explain the sensitivity risk. The h plot shows that airflow assumptions matter, while the TIM/contact plot shows how small added resistance can push the design to the 70°C boundary. The design still has margin to 85°C, but the derated target depends on contact quality and fan performance.</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Target time: 0:40. State plainly that the final SolidWorks drawing package and mass properties were not found in the working folder. The placeholder is intentional. The drawing package should lock the geometry, notches, base, fin spacing, and mounting interface before manufacturing or prototype ordering.</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Target time: 0:55. Compare the two Fusion outcomes. The 17-fin ideal baseline is cooler at 61.487°C, but the 15-fin final DFMA model is still at 69.775°C under modeled boundary conditions. This is the evidence bridge between the simplified MATLAB model and the CAD simulation result.</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Target time: 0:55. Present the BOM as two groups: final product parts and prototype/test hardware. Emphasize that a report-ready BOM should include vendor, part number, quantity, cost, and justification. In this deck, the table shows the needed line items and flags procurement details to finalize if not already in the report.</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F8D2F-9EA0-C214-2749-3DF005E1D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A8E51-0A29-A57A-FEF6-6EAAFFEAF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3CE0B6-7E28-18C4-AF3C-3ED4FC31BA96}"/>
              </a:ext>
            </a:extLst>
          </p:cNvPr>
          <p:cNvSpPr>
            <a:spLocks noGrp="1"/>
          </p:cNvSpPr>
          <p:nvPr>
            <p:ph type="body" idx="1"/>
          </p:nvPr>
        </p:nvSpPr>
        <p:spPr/>
        <p:txBody>
          <a:bodyPr/>
          <a:lstStyle/>
          <a:p>
            <a:r>
              <a:rPr dirty="0"/>
              <a:t>Target time: 0:55. Present the BOM as two groups: final product parts and prototype/test hardware. Emphasize that a report-ready BOM should include vendor, part number, quantity, cost, and justification. In this deck, the table shows the needed line items and flags procurement details to finalize if not already in the report.</a:t>
            </a:r>
          </a:p>
        </p:txBody>
      </p:sp>
      <p:sp>
        <p:nvSpPr>
          <p:cNvPr id="4" name="Slide Number Placeholder 3">
            <a:extLst>
              <a:ext uri="{FF2B5EF4-FFF2-40B4-BE49-F238E27FC236}">
                <a16:creationId xmlns:a16="http://schemas.microsoft.com/office/drawing/2014/main" id="{84654BB2-540B-7208-B414-1A7091C13048}"/>
              </a:ext>
            </a:extLst>
          </p:cNvPr>
          <p:cNvSpPr>
            <a:spLocks noGrp="1"/>
          </p:cNvSpPr>
          <p:nvPr>
            <p:ph type="sldNum" idx="5"/>
          </p:nvPr>
        </p:nvSpPr>
        <p:spPr/>
        <p:txBody>
          <a:bodyPr/>
          <a:lstStyle/>
          <a:p>
            <a:endParaRPr/>
          </a:p>
        </p:txBody>
      </p:sp>
    </p:spTree>
    <p:extLst>
      <p:ext uri="{BB962C8B-B14F-4D97-AF65-F5344CB8AC3E}">
        <p14:creationId xmlns:p14="http://schemas.microsoft.com/office/powerpoint/2010/main" val="3422919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422D8-C165-17B8-1A0C-4880140380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7A509-1B10-B0B5-C097-E0EA1FFF8A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14C6F4-44A6-87C1-BB49-4F2F818A9F6C}"/>
              </a:ext>
            </a:extLst>
          </p:cNvPr>
          <p:cNvSpPr>
            <a:spLocks noGrp="1"/>
          </p:cNvSpPr>
          <p:nvPr>
            <p:ph type="body" idx="1"/>
          </p:nvPr>
        </p:nvSpPr>
        <p:spPr/>
        <p:txBody>
          <a:bodyPr/>
          <a:lstStyle/>
          <a:p>
            <a:r>
              <a:rPr dirty="0"/>
              <a:t>Target time: 0:55. Present the BOM as two groups: final product parts and prototype/test hardware. Emphasize that a report-ready BOM should include vendor, part number, quantity, cost, and justification. In this deck, the table shows the needed line items and flags procurement details to finalize if not already in the report.</a:t>
            </a:r>
          </a:p>
        </p:txBody>
      </p:sp>
      <p:sp>
        <p:nvSpPr>
          <p:cNvPr id="4" name="Slide Number Placeholder 3">
            <a:extLst>
              <a:ext uri="{FF2B5EF4-FFF2-40B4-BE49-F238E27FC236}">
                <a16:creationId xmlns:a16="http://schemas.microsoft.com/office/drawing/2014/main" id="{6DCC61F2-1B9F-5532-DCFF-9E433FC4A35F}"/>
              </a:ext>
            </a:extLst>
          </p:cNvPr>
          <p:cNvSpPr>
            <a:spLocks noGrp="1"/>
          </p:cNvSpPr>
          <p:nvPr>
            <p:ph type="sldNum" idx="5"/>
          </p:nvPr>
        </p:nvSpPr>
        <p:spPr/>
        <p:txBody>
          <a:bodyPr/>
          <a:lstStyle/>
          <a:p>
            <a:endParaRPr/>
          </a:p>
        </p:txBody>
      </p:sp>
    </p:spTree>
    <p:extLst>
      <p:ext uri="{BB962C8B-B14F-4D97-AF65-F5344CB8AC3E}">
        <p14:creationId xmlns:p14="http://schemas.microsoft.com/office/powerpoint/2010/main" val="4073003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Target time: 0:50. Use this slide to satisfy the prototype requirement. The test plan applies 100 W, records ambient near 25°C, measures steady-state temperatures, and compares measured R_total to MATLAB/Fusion predictions. The pass/fail logic is 85°C required and 70°C as the derated target.</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Target time: 0:55. Deliver the verdict slowly and exactly. The final 15-fin Al-6061 design is selected because it balances the model results with DFMA concerns. Close by saying prototype testing is required for real-world validation, then invite questions so there is 2 to 3 minutes left for Q&amp;A.</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Backup only. Use if asked detailed professor questions. Keep answers conservative: modeled boundary conditions, simplified h assumption, contact resistance sensitivity, and prototype validation required.</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F62D8-91D6-84EE-A86C-D001AE1A7E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A5D417-8422-E1B4-DB77-19DAAE505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D328C-E012-165B-0187-E2EC6172ADF8}"/>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D2FBA31D-CDE5-3D4F-39B6-7850F30A70F3}"/>
              </a:ext>
            </a:extLst>
          </p:cNvPr>
          <p:cNvSpPr>
            <a:spLocks noGrp="1"/>
          </p:cNvSpPr>
          <p:nvPr>
            <p:ph type="sldNum" idx="5"/>
          </p:nvPr>
        </p:nvSpPr>
        <p:spPr/>
        <p:txBody>
          <a:bodyPr/>
          <a:lstStyle/>
          <a:p>
            <a:endParaRPr/>
          </a:p>
        </p:txBody>
      </p:sp>
    </p:spTree>
    <p:extLst>
      <p:ext uri="{BB962C8B-B14F-4D97-AF65-F5344CB8AC3E}">
        <p14:creationId xmlns:p14="http://schemas.microsoft.com/office/powerpoint/2010/main" val="365492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80F1D-4EC5-AF92-378C-06F79E0EA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849B9-82D5-7B9F-D9FE-A2E97B6F1A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E59975-DA54-F7DA-8BA6-1CF5ABF651CB}"/>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94699690-9CBC-D7DF-C7B3-E9D0D825B1EB}"/>
              </a:ext>
            </a:extLst>
          </p:cNvPr>
          <p:cNvSpPr>
            <a:spLocks noGrp="1"/>
          </p:cNvSpPr>
          <p:nvPr>
            <p:ph type="sldNum" idx="5"/>
          </p:nvPr>
        </p:nvSpPr>
        <p:spPr/>
        <p:txBody>
          <a:bodyPr/>
          <a:lstStyle/>
          <a:p>
            <a:endParaRPr/>
          </a:p>
        </p:txBody>
      </p:sp>
    </p:spTree>
    <p:extLst>
      <p:ext uri="{BB962C8B-B14F-4D97-AF65-F5344CB8AC3E}">
        <p14:creationId xmlns:p14="http://schemas.microsoft.com/office/powerpoint/2010/main" val="827546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026C4-AF76-7E78-C823-57EE0035D8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E4181B-A79E-ACF8-6B52-1D545D3A86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945CAB-E681-AE78-1AB4-087D96EE7C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A2F327-BBBB-1D7F-36B9-88031E5D9D1F}"/>
              </a:ext>
            </a:extLst>
          </p:cNvPr>
          <p:cNvSpPr>
            <a:spLocks noGrp="1"/>
          </p:cNvSpPr>
          <p:nvPr>
            <p:ph type="dt" sz="half" idx="10"/>
          </p:nvPr>
        </p:nvSpPr>
        <p:spPr/>
        <p:txBody>
          <a:bodyPr/>
          <a:lstStyle/>
          <a:p>
            <a:fld id="{A607C66A-85FB-D64D-987B-72AD3F732337}" type="datetimeFigureOut">
              <a:rPr lang="en-US" smtClean="0"/>
              <a:t>5/12/26</a:t>
            </a:fld>
            <a:endParaRPr lang="en-US"/>
          </a:p>
        </p:txBody>
      </p:sp>
      <p:sp>
        <p:nvSpPr>
          <p:cNvPr id="6" name="Footer Placeholder 5">
            <a:extLst>
              <a:ext uri="{FF2B5EF4-FFF2-40B4-BE49-F238E27FC236}">
                <a16:creationId xmlns:a16="http://schemas.microsoft.com/office/drawing/2014/main" id="{5615053E-A379-6BB3-5D46-1061FBDCEC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36DA29-953A-C1D2-3ABC-AFAA4C9FC03C}"/>
              </a:ext>
            </a:extLst>
          </p:cNvPr>
          <p:cNvSpPr>
            <a:spLocks noGrp="1"/>
          </p:cNvSpPr>
          <p:nvPr>
            <p:ph type="sldNum" sz="quarter" idx="12"/>
          </p:nvPr>
        </p:nvSpPr>
        <p:spPr/>
        <p:txBody>
          <a:bodyPr/>
          <a:lstStyle/>
          <a:p>
            <a:fld id="{DF6C073C-133F-364A-B7E4-B5DC18E24BCF}" type="slidenum">
              <a:rPr lang="en-US" smtClean="0"/>
              <a:t>‹#›</a:t>
            </a:fld>
            <a:endParaRPr lang="en-US"/>
          </a:p>
        </p:txBody>
      </p:sp>
    </p:spTree>
    <p:extLst>
      <p:ext uri="{BB962C8B-B14F-4D97-AF65-F5344CB8AC3E}">
        <p14:creationId xmlns:p14="http://schemas.microsoft.com/office/powerpoint/2010/main" val="322963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7091-F0D6-6472-0BB4-225B54AE9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B5B549-BE6A-976C-AD5C-7B6FC557B0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2C13D9-2D6A-CDC3-6ABF-3ADD89D7B0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3E42BB-6032-07B8-5AFE-EAD1E458BCD1}"/>
              </a:ext>
            </a:extLst>
          </p:cNvPr>
          <p:cNvSpPr>
            <a:spLocks noGrp="1"/>
          </p:cNvSpPr>
          <p:nvPr>
            <p:ph type="dt" sz="half" idx="10"/>
          </p:nvPr>
        </p:nvSpPr>
        <p:spPr/>
        <p:txBody>
          <a:bodyPr/>
          <a:lstStyle/>
          <a:p>
            <a:fld id="{A607C66A-85FB-D64D-987B-72AD3F732337}" type="datetimeFigureOut">
              <a:rPr lang="en-US" smtClean="0"/>
              <a:t>5/12/26</a:t>
            </a:fld>
            <a:endParaRPr lang="en-US"/>
          </a:p>
        </p:txBody>
      </p:sp>
      <p:sp>
        <p:nvSpPr>
          <p:cNvPr id="6" name="Footer Placeholder 5">
            <a:extLst>
              <a:ext uri="{FF2B5EF4-FFF2-40B4-BE49-F238E27FC236}">
                <a16:creationId xmlns:a16="http://schemas.microsoft.com/office/drawing/2014/main" id="{E4BB74FF-63E8-EFAA-2BA4-567522075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F1969C-AF95-F42B-FC99-5E8A8A9BABD2}"/>
              </a:ext>
            </a:extLst>
          </p:cNvPr>
          <p:cNvSpPr>
            <a:spLocks noGrp="1"/>
          </p:cNvSpPr>
          <p:nvPr>
            <p:ph type="sldNum" sz="quarter" idx="12"/>
          </p:nvPr>
        </p:nvSpPr>
        <p:spPr/>
        <p:txBody>
          <a:bodyPr/>
          <a:lstStyle/>
          <a:p>
            <a:fld id="{DF6C073C-133F-364A-B7E4-B5DC18E24BCF}" type="slidenum">
              <a:rPr lang="en-US" smtClean="0"/>
              <a:t>‹#›</a:t>
            </a:fld>
            <a:endParaRPr lang="en-US"/>
          </a:p>
        </p:txBody>
      </p:sp>
    </p:spTree>
    <p:extLst>
      <p:ext uri="{BB962C8B-B14F-4D97-AF65-F5344CB8AC3E}">
        <p14:creationId xmlns:p14="http://schemas.microsoft.com/office/powerpoint/2010/main" val="831966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CB3E7-C89D-9E99-076F-6F50DB8BCA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DDCA30-5F9B-A41A-E590-F1B0F69EC0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98E6C2-03C3-B5F0-3314-41DDFF59BACB}"/>
              </a:ext>
            </a:extLst>
          </p:cNvPr>
          <p:cNvSpPr>
            <a:spLocks noGrp="1"/>
          </p:cNvSpPr>
          <p:nvPr>
            <p:ph type="dt" sz="half" idx="10"/>
          </p:nvPr>
        </p:nvSpPr>
        <p:spPr/>
        <p:txBody>
          <a:bodyPr/>
          <a:lstStyle/>
          <a:p>
            <a:fld id="{A607C66A-85FB-D64D-987B-72AD3F732337}" type="datetimeFigureOut">
              <a:rPr lang="en-US" smtClean="0"/>
              <a:t>5/12/26</a:t>
            </a:fld>
            <a:endParaRPr lang="en-US"/>
          </a:p>
        </p:txBody>
      </p:sp>
      <p:sp>
        <p:nvSpPr>
          <p:cNvPr id="5" name="Footer Placeholder 4">
            <a:extLst>
              <a:ext uri="{FF2B5EF4-FFF2-40B4-BE49-F238E27FC236}">
                <a16:creationId xmlns:a16="http://schemas.microsoft.com/office/drawing/2014/main" id="{21B88BEF-F790-24F1-A7A3-24D3E044CC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EC0AA-42A9-6A09-9856-6FEFB947BFA0}"/>
              </a:ext>
            </a:extLst>
          </p:cNvPr>
          <p:cNvSpPr>
            <a:spLocks noGrp="1"/>
          </p:cNvSpPr>
          <p:nvPr>
            <p:ph type="sldNum" sz="quarter" idx="12"/>
          </p:nvPr>
        </p:nvSpPr>
        <p:spPr/>
        <p:txBody>
          <a:bodyPr/>
          <a:lstStyle/>
          <a:p>
            <a:fld id="{DF6C073C-133F-364A-B7E4-B5DC18E24BCF}" type="slidenum">
              <a:rPr lang="en-US" smtClean="0"/>
              <a:t>‹#›</a:t>
            </a:fld>
            <a:endParaRPr lang="en-US"/>
          </a:p>
        </p:txBody>
      </p:sp>
    </p:spTree>
    <p:extLst>
      <p:ext uri="{BB962C8B-B14F-4D97-AF65-F5344CB8AC3E}">
        <p14:creationId xmlns:p14="http://schemas.microsoft.com/office/powerpoint/2010/main" val="3618690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3B97FC-AD6F-EDBD-7934-CB4FAB061E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2174C8-3AC2-03A5-5C2B-A3BD450BF0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D346C-5A2B-642A-83DF-84BA430EB45C}"/>
              </a:ext>
            </a:extLst>
          </p:cNvPr>
          <p:cNvSpPr>
            <a:spLocks noGrp="1"/>
          </p:cNvSpPr>
          <p:nvPr>
            <p:ph type="dt" sz="half" idx="10"/>
          </p:nvPr>
        </p:nvSpPr>
        <p:spPr/>
        <p:txBody>
          <a:bodyPr/>
          <a:lstStyle/>
          <a:p>
            <a:fld id="{A607C66A-85FB-D64D-987B-72AD3F732337}" type="datetimeFigureOut">
              <a:rPr lang="en-US" smtClean="0"/>
              <a:t>5/12/26</a:t>
            </a:fld>
            <a:endParaRPr lang="en-US"/>
          </a:p>
        </p:txBody>
      </p:sp>
      <p:sp>
        <p:nvSpPr>
          <p:cNvPr id="5" name="Footer Placeholder 4">
            <a:extLst>
              <a:ext uri="{FF2B5EF4-FFF2-40B4-BE49-F238E27FC236}">
                <a16:creationId xmlns:a16="http://schemas.microsoft.com/office/drawing/2014/main" id="{6BFE3639-AD2F-3782-8986-B95FB66DE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5A1F92-BDB8-92EC-DC91-59C912CA9315}"/>
              </a:ext>
            </a:extLst>
          </p:cNvPr>
          <p:cNvSpPr>
            <a:spLocks noGrp="1"/>
          </p:cNvSpPr>
          <p:nvPr>
            <p:ph type="sldNum" sz="quarter" idx="12"/>
          </p:nvPr>
        </p:nvSpPr>
        <p:spPr/>
        <p:txBody>
          <a:bodyPr/>
          <a:lstStyle/>
          <a:p>
            <a:fld id="{DF6C073C-133F-364A-B7E4-B5DC18E24BCF}" type="slidenum">
              <a:rPr lang="en-US" smtClean="0"/>
              <a:t>‹#›</a:t>
            </a:fld>
            <a:endParaRPr lang="en-US"/>
          </a:p>
        </p:txBody>
      </p:sp>
    </p:spTree>
    <p:extLst>
      <p:ext uri="{BB962C8B-B14F-4D97-AF65-F5344CB8AC3E}">
        <p14:creationId xmlns:p14="http://schemas.microsoft.com/office/powerpoint/2010/main" val="3962804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CD2C-822B-1DF3-3709-25201572CE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3C041F-5A33-E64E-A7C1-E8FF911C13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EF74E1-5174-2D2B-4D6A-489CB6618B1D}"/>
              </a:ext>
            </a:extLst>
          </p:cNvPr>
          <p:cNvSpPr>
            <a:spLocks noGrp="1"/>
          </p:cNvSpPr>
          <p:nvPr>
            <p:ph type="dt" sz="half" idx="10"/>
          </p:nvPr>
        </p:nvSpPr>
        <p:spPr/>
        <p:txBody>
          <a:bodyPr/>
          <a:lstStyle/>
          <a:p>
            <a:fld id="{C7A9987B-AA8F-0B42-95D4-5C402AA4FD01}" type="datetimeFigureOut">
              <a:rPr lang="en-US" smtClean="0"/>
              <a:t>5/12/26</a:t>
            </a:fld>
            <a:endParaRPr lang="en-US"/>
          </a:p>
        </p:txBody>
      </p:sp>
      <p:sp>
        <p:nvSpPr>
          <p:cNvPr id="5" name="Footer Placeholder 4">
            <a:extLst>
              <a:ext uri="{FF2B5EF4-FFF2-40B4-BE49-F238E27FC236}">
                <a16:creationId xmlns:a16="http://schemas.microsoft.com/office/drawing/2014/main" id="{39BD94CE-4E7C-68BA-7CFA-A976D0B01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A3FDD-0A33-C9EF-4048-F42634F76321}"/>
              </a:ext>
            </a:extLst>
          </p:cNvPr>
          <p:cNvSpPr>
            <a:spLocks noGrp="1"/>
          </p:cNvSpPr>
          <p:nvPr>
            <p:ph type="sldNum" sz="quarter" idx="12"/>
          </p:nvPr>
        </p:nvSpPr>
        <p:spPr/>
        <p:txBody>
          <a:bodyPr/>
          <a:lstStyle/>
          <a:p>
            <a:fld id="{36E383EC-97BF-5345-B962-68DBDBC88F1C}" type="slidenum">
              <a:rPr lang="en-US" smtClean="0"/>
              <a:t>‹#›</a:t>
            </a:fld>
            <a:endParaRPr lang="en-US"/>
          </a:p>
        </p:txBody>
      </p:sp>
    </p:spTree>
    <p:extLst>
      <p:ext uri="{BB962C8B-B14F-4D97-AF65-F5344CB8AC3E}">
        <p14:creationId xmlns:p14="http://schemas.microsoft.com/office/powerpoint/2010/main" val="2060978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018D-D175-4EDA-FB4F-2CD86C3F5A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134722-0E47-D41D-9A60-04D149EC4A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3115B-18CD-4C93-B5E6-B416EE75EA6E}"/>
              </a:ext>
            </a:extLst>
          </p:cNvPr>
          <p:cNvSpPr>
            <a:spLocks noGrp="1"/>
          </p:cNvSpPr>
          <p:nvPr>
            <p:ph type="dt" sz="half" idx="10"/>
          </p:nvPr>
        </p:nvSpPr>
        <p:spPr/>
        <p:txBody>
          <a:bodyPr/>
          <a:lstStyle/>
          <a:p>
            <a:fld id="{C7A9987B-AA8F-0B42-95D4-5C402AA4FD01}" type="datetimeFigureOut">
              <a:rPr lang="en-US" smtClean="0"/>
              <a:t>5/12/26</a:t>
            </a:fld>
            <a:endParaRPr lang="en-US"/>
          </a:p>
        </p:txBody>
      </p:sp>
      <p:sp>
        <p:nvSpPr>
          <p:cNvPr id="5" name="Footer Placeholder 4">
            <a:extLst>
              <a:ext uri="{FF2B5EF4-FFF2-40B4-BE49-F238E27FC236}">
                <a16:creationId xmlns:a16="http://schemas.microsoft.com/office/drawing/2014/main" id="{0849CB47-1829-3485-4A08-C87D6A7B3B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8552D-CE9B-61E7-A0BD-2AE153A90367}"/>
              </a:ext>
            </a:extLst>
          </p:cNvPr>
          <p:cNvSpPr>
            <a:spLocks noGrp="1"/>
          </p:cNvSpPr>
          <p:nvPr>
            <p:ph type="sldNum" sz="quarter" idx="12"/>
          </p:nvPr>
        </p:nvSpPr>
        <p:spPr/>
        <p:txBody>
          <a:bodyPr/>
          <a:lstStyle/>
          <a:p>
            <a:fld id="{36E383EC-97BF-5345-B962-68DBDBC88F1C}" type="slidenum">
              <a:rPr lang="en-US" smtClean="0"/>
              <a:t>‹#›</a:t>
            </a:fld>
            <a:endParaRPr lang="en-US"/>
          </a:p>
        </p:txBody>
      </p:sp>
    </p:spTree>
    <p:extLst>
      <p:ext uri="{BB962C8B-B14F-4D97-AF65-F5344CB8AC3E}">
        <p14:creationId xmlns:p14="http://schemas.microsoft.com/office/powerpoint/2010/main" val="1816537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70A1E-309B-90EE-2494-F54124294B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1C3C3F-F051-CB52-15EF-93D8660C59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1380DB-6EDE-CFDD-A5C7-2E74216D5D0B}"/>
              </a:ext>
            </a:extLst>
          </p:cNvPr>
          <p:cNvSpPr>
            <a:spLocks noGrp="1"/>
          </p:cNvSpPr>
          <p:nvPr>
            <p:ph type="dt" sz="half" idx="10"/>
          </p:nvPr>
        </p:nvSpPr>
        <p:spPr/>
        <p:txBody>
          <a:bodyPr/>
          <a:lstStyle/>
          <a:p>
            <a:fld id="{C7A9987B-AA8F-0B42-95D4-5C402AA4FD01}" type="datetimeFigureOut">
              <a:rPr lang="en-US" smtClean="0"/>
              <a:t>5/12/26</a:t>
            </a:fld>
            <a:endParaRPr lang="en-US"/>
          </a:p>
        </p:txBody>
      </p:sp>
      <p:sp>
        <p:nvSpPr>
          <p:cNvPr id="5" name="Footer Placeholder 4">
            <a:extLst>
              <a:ext uri="{FF2B5EF4-FFF2-40B4-BE49-F238E27FC236}">
                <a16:creationId xmlns:a16="http://schemas.microsoft.com/office/drawing/2014/main" id="{E03D01D2-B34C-A61F-A924-9D7C33422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9B2E5-2BEC-BDCF-7247-1CAD070D4DB9}"/>
              </a:ext>
            </a:extLst>
          </p:cNvPr>
          <p:cNvSpPr>
            <a:spLocks noGrp="1"/>
          </p:cNvSpPr>
          <p:nvPr>
            <p:ph type="sldNum" sz="quarter" idx="12"/>
          </p:nvPr>
        </p:nvSpPr>
        <p:spPr/>
        <p:txBody>
          <a:bodyPr/>
          <a:lstStyle/>
          <a:p>
            <a:fld id="{36E383EC-97BF-5345-B962-68DBDBC88F1C}" type="slidenum">
              <a:rPr lang="en-US" smtClean="0"/>
              <a:t>‹#›</a:t>
            </a:fld>
            <a:endParaRPr lang="en-US"/>
          </a:p>
        </p:txBody>
      </p:sp>
    </p:spTree>
    <p:extLst>
      <p:ext uri="{BB962C8B-B14F-4D97-AF65-F5344CB8AC3E}">
        <p14:creationId xmlns:p14="http://schemas.microsoft.com/office/powerpoint/2010/main" val="4014743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A6F00-C9A7-8E49-3083-606140CBA3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B61A02-A117-4123-3F44-ABC6509205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A3A164-EE1B-6BA1-4195-9564584825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242BA-AED3-76C3-22CF-74037834090D}"/>
              </a:ext>
            </a:extLst>
          </p:cNvPr>
          <p:cNvSpPr>
            <a:spLocks noGrp="1"/>
          </p:cNvSpPr>
          <p:nvPr>
            <p:ph type="dt" sz="half" idx="10"/>
          </p:nvPr>
        </p:nvSpPr>
        <p:spPr/>
        <p:txBody>
          <a:bodyPr/>
          <a:lstStyle/>
          <a:p>
            <a:fld id="{C7A9987B-AA8F-0B42-95D4-5C402AA4FD01}" type="datetimeFigureOut">
              <a:rPr lang="en-US" smtClean="0"/>
              <a:t>5/12/26</a:t>
            </a:fld>
            <a:endParaRPr lang="en-US"/>
          </a:p>
        </p:txBody>
      </p:sp>
      <p:sp>
        <p:nvSpPr>
          <p:cNvPr id="6" name="Footer Placeholder 5">
            <a:extLst>
              <a:ext uri="{FF2B5EF4-FFF2-40B4-BE49-F238E27FC236}">
                <a16:creationId xmlns:a16="http://schemas.microsoft.com/office/drawing/2014/main" id="{9F6C688A-AE7C-D424-FEC5-0B32335B44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215694-6CB8-9AFD-4445-72CBB7C096DA}"/>
              </a:ext>
            </a:extLst>
          </p:cNvPr>
          <p:cNvSpPr>
            <a:spLocks noGrp="1"/>
          </p:cNvSpPr>
          <p:nvPr>
            <p:ph type="sldNum" sz="quarter" idx="12"/>
          </p:nvPr>
        </p:nvSpPr>
        <p:spPr/>
        <p:txBody>
          <a:bodyPr/>
          <a:lstStyle/>
          <a:p>
            <a:fld id="{36E383EC-97BF-5345-B962-68DBDBC88F1C}" type="slidenum">
              <a:rPr lang="en-US" smtClean="0"/>
              <a:t>‹#›</a:t>
            </a:fld>
            <a:endParaRPr lang="en-US"/>
          </a:p>
        </p:txBody>
      </p:sp>
    </p:spTree>
    <p:extLst>
      <p:ext uri="{BB962C8B-B14F-4D97-AF65-F5344CB8AC3E}">
        <p14:creationId xmlns:p14="http://schemas.microsoft.com/office/powerpoint/2010/main" val="3714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6E06E-0D50-7424-E896-8CCF12E9EC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150449-963E-0938-3588-E84D403A19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3C500D-0C8B-96E3-100C-6237543B56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E291F6-EF1D-EA9E-928C-7F7ED84571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4B22D8-1FDD-D677-C9A9-6E868F1D90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485BBF-325C-77D6-71ED-13BE9FE1D7F4}"/>
              </a:ext>
            </a:extLst>
          </p:cNvPr>
          <p:cNvSpPr>
            <a:spLocks noGrp="1"/>
          </p:cNvSpPr>
          <p:nvPr>
            <p:ph type="dt" sz="half" idx="10"/>
          </p:nvPr>
        </p:nvSpPr>
        <p:spPr/>
        <p:txBody>
          <a:bodyPr/>
          <a:lstStyle/>
          <a:p>
            <a:fld id="{C7A9987B-AA8F-0B42-95D4-5C402AA4FD01}" type="datetimeFigureOut">
              <a:rPr lang="en-US" smtClean="0"/>
              <a:t>5/12/26</a:t>
            </a:fld>
            <a:endParaRPr lang="en-US"/>
          </a:p>
        </p:txBody>
      </p:sp>
      <p:sp>
        <p:nvSpPr>
          <p:cNvPr id="8" name="Footer Placeholder 7">
            <a:extLst>
              <a:ext uri="{FF2B5EF4-FFF2-40B4-BE49-F238E27FC236}">
                <a16:creationId xmlns:a16="http://schemas.microsoft.com/office/drawing/2014/main" id="{D9042EAF-B1CE-87D0-AE7A-BAC9271F2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AF015B-31AC-8EC8-B2C4-AC435F409605}"/>
              </a:ext>
            </a:extLst>
          </p:cNvPr>
          <p:cNvSpPr>
            <a:spLocks noGrp="1"/>
          </p:cNvSpPr>
          <p:nvPr>
            <p:ph type="sldNum" sz="quarter" idx="12"/>
          </p:nvPr>
        </p:nvSpPr>
        <p:spPr/>
        <p:txBody>
          <a:bodyPr/>
          <a:lstStyle/>
          <a:p>
            <a:fld id="{36E383EC-97BF-5345-B962-68DBDBC88F1C}" type="slidenum">
              <a:rPr lang="en-US" smtClean="0"/>
              <a:t>‹#›</a:t>
            </a:fld>
            <a:endParaRPr lang="en-US"/>
          </a:p>
        </p:txBody>
      </p:sp>
    </p:spTree>
    <p:extLst>
      <p:ext uri="{BB962C8B-B14F-4D97-AF65-F5344CB8AC3E}">
        <p14:creationId xmlns:p14="http://schemas.microsoft.com/office/powerpoint/2010/main" val="3467725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DF808-4608-562F-CA6B-ADD74FD008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30AA89-62AD-1C29-4CD0-C5C9C670EACC}"/>
              </a:ext>
            </a:extLst>
          </p:cNvPr>
          <p:cNvSpPr>
            <a:spLocks noGrp="1"/>
          </p:cNvSpPr>
          <p:nvPr>
            <p:ph type="dt" sz="half" idx="10"/>
          </p:nvPr>
        </p:nvSpPr>
        <p:spPr/>
        <p:txBody>
          <a:bodyPr/>
          <a:lstStyle/>
          <a:p>
            <a:fld id="{C7A9987B-AA8F-0B42-95D4-5C402AA4FD01}" type="datetimeFigureOut">
              <a:rPr lang="en-US" smtClean="0"/>
              <a:t>5/12/26</a:t>
            </a:fld>
            <a:endParaRPr lang="en-US"/>
          </a:p>
        </p:txBody>
      </p:sp>
      <p:sp>
        <p:nvSpPr>
          <p:cNvPr id="4" name="Footer Placeholder 3">
            <a:extLst>
              <a:ext uri="{FF2B5EF4-FFF2-40B4-BE49-F238E27FC236}">
                <a16:creationId xmlns:a16="http://schemas.microsoft.com/office/drawing/2014/main" id="{D1F02D04-1EE7-F37D-5E52-0DAEDED434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7FD927-9A78-B122-EAA0-7C4C99B4DA76}"/>
              </a:ext>
            </a:extLst>
          </p:cNvPr>
          <p:cNvSpPr>
            <a:spLocks noGrp="1"/>
          </p:cNvSpPr>
          <p:nvPr>
            <p:ph type="sldNum" sz="quarter" idx="12"/>
          </p:nvPr>
        </p:nvSpPr>
        <p:spPr/>
        <p:txBody>
          <a:bodyPr/>
          <a:lstStyle/>
          <a:p>
            <a:fld id="{36E383EC-97BF-5345-B962-68DBDBC88F1C}" type="slidenum">
              <a:rPr lang="en-US" smtClean="0"/>
              <a:t>‹#›</a:t>
            </a:fld>
            <a:endParaRPr lang="en-US"/>
          </a:p>
        </p:txBody>
      </p:sp>
    </p:spTree>
    <p:extLst>
      <p:ext uri="{BB962C8B-B14F-4D97-AF65-F5344CB8AC3E}">
        <p14:creationId xmlns:p14="http://schemas.microsoft.com/office/powerpoint/2010/main" val="51295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sz="1200" b="1" i="1">
                <a:solidFill>
                  <a:schemeClr val="bg1"/>
                </a:solidFill>
                <a:latin typeface="+mn-lt"/>
                <a:ea typeface="+mn-lt"/>
                <a:cs typeface="+mn-lt"/>
              </a:rPr>
              <a:t>Spring 2026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8" name="TextBox 7">
            <a:extLst>
              <a:ext uri="{FF2B5EF4-FFF2-40B4-BE49-F238E27FC236}">
                <a16:creationId xmlns:a16="http://schemas.microsoft.com/office/drawing/2014/main" id="{6E0E9ECA-CFE8-FBFB-CCD6-A582CCFEAEB8}"/>
              </a:ext>
            </a:extLst>
          </p:cNvPr>
          <p:cNvSpPr txBox="1"/>
          <p:nvPr userDrawn="1"/>
        </p:nvSpPr>
        <p:spPr>
          <a:xfrm>
            <a:off x="3049675" y="3246846"/>
            <a:ext cx="6099348" cy="369332"/>
          </a:xfrm>
          <a:prstGeom prst="rect">
            <a:avLst/>
          </a:prstGeom>
          <a:noFill/>
        </p:spPr>
        <p:txBody>
          <a:bodyPr wrap="square">
            <a:spAutoFit/>
          </a:bodyPr>
          <a:lstStyle/>
          <a:p>
            <a:r>
              <a:rPr lang="en-US" sz="1800" b="1" i="1" dirty="0">
                <a:solidFill>
                  <a:schemeClr val="bg1"/>
                </a:solidFill>
                <a:latin typeface="Century Schoolbook"/>
                <a:ea typeface="+mn-lt"/>
                <a:cs typeface="+mn-lt"/>
              </a:rPr>
              <a:t>Spring 2026</a:t>
            </a:r>
          </a:p>
        </p:txBody>
      </p:sp>
    </p:spTree>
    <p:extLst>
      <p:ext uri="{BB962C8B-B14F-4D97-AF65-F5344CB8AC3E}">
        <p14:creationId xmlns:p14="http://schemas.microsoft.com/office/powerpoint/2010/main" val="3276193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486F5-F7DF-6449-2226-4F11DB482627}"/>
              </a:ext>
            </a:extLst>
          </p:cNvPr>
          <p:cNvSpPr>
            <a:spLocks noGrp="1"/>
          </p:cNvSpPr>
          <p:nvPr>
            <p:ph type="dt" sz="half" idx="10"/>
          </p:nvPr>
        </p:nvSpPr>
        <p:spPr/>
        <p:txBody>
          <a:bodyPr/>
          <a:lstStyle/>
          <a:p>
            <a:fld id="{C7A9987B-AA8F-0B42-95D4-5C402AA4FD01}" type="datetimeFigureOut">
              <a:rPr lang="en-US" smtClean="0"/>
              <a:t>5/12/26</a:t>
            </a:fld>
            <a:endParaRPr lang="en-US"/>
          </a:p>
        </p:txBody>
      </p:sp>
      <p:sp>
        <p:nvSpPr>
          <p:cNvPr id="3" name="Footer Placeholder 2">
            <a:extLst>
              <a:ext uri="{FF2B5EF4-FFF2-40B4-BE49-F238E27FC236}">
                <a16:creationId xmlns:a16="http://schemas.microsoft.com/office/drawing/2014/main" id="{8EFA26B2-5900-1933-870E-07435051ED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94A557-47F9-3065-342D-D815B3839187}"/>
              </a:ext>
            </a:extLst>
          </p:cNvPr>
          <p:cNvSpPr>
            <a:spLocks noGrp="1"/>
          </p:cNvSpPr>
          <p:nvPr>
            <p:ph type="sldNum" sz="quarter" idx="12"/>
          </p:nvPr>
        </p:nvSpPr>
        <p:spPr/>
        <p:txBody>
          <a:bodyPr/>
          <a:lstStyle/>
          <a:p>
            <a:fld id="{36E383EC-97BF-5345-B962-68DBDBC88F1C}" type="slidenum">
              <a:rPr lang="en-US" smtClean="0"/>
              <a:t>‹#›</a:t>
            </a:fld>
            <a:endParaRPr lang="en-US"/>
          </a:p>
        </p:txBody>
      </p:sp>
    </p:spTree>
    <p:extLst>
      <p:ext uri="{BB962C8B-B14F-4D97-AF65-F5344CB8AC3E}">
        <p14:creationId xmlns:p14="http://schemas.microsoft.com/office/powerpoint/2010/main" val="412847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02A2-52D0-EF82-5377-490E52C68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53B4D0-7B6A-CB81-1E86-44577B7993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029934-42AB-B806-7711-F14E64273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3FD7CE-82BB-A764-EA05-84559E888F47}"/>
              </a:ext>
            </a:extLst>
          </p:cNvPr>
          <p:cNvSpPr>
            <a:spLocks noGrp="1"/>
          </p:cNvSpPr>
          <p:nvPr>
            <p:ph type="dt" sz="half" idx="10"/>
          </p:nvPr>
        </p:nvSpPr>
        <p:spPr/>
        <p:txBody>
          <a:bodyPr/>
          <a:lstStyle/>
          <a:p>
            <a:fld id="{C7A9987B-AA8F-0B42-95D4-5C402AA4FD01}" type="datetimeFigureOut">
              <a:rPr lang="en-US" smtClean="0"/>
              <a:t>5/12/26</a:t>
            </a:fld>
            <a:endParaRPr lang="en-US"/>
          </a:p>
        </p:txBody>
      </p:sp>
      <p:sp>
        <p:nvSpPr>
          <p:cNvPr id="6" name="Footer Placeholder 5">
            <a:extLst>
              <a:ext uri="{FF2B5EF4-FFF2-40B4-BE49-F238E27FC236}">
                <a16:creationId xmlns:a16="http://schemas.microsoft.com/office/drawing/2014/main" id="{C25FF099-3C82-7BE0-9DEE-1A04A07CDF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4466F-6486-B2A9-1FD2-42B11555DA64}"/>
              </a:ext>
            </a:extLst>
          </p:cNvPr>
          <p:cNvSpPr>
            <a:spLocks noGrp="1"/>
          </p:cNvSpPr>
          <p:nvPr>
            <p:ph type="sldNum" sz="quarter" idx="12"/>
          </p:nvPr>
        </p:nvSpPr>
        <p:spPr/>
        <p:txBody>
          <a:bodyPr/>
          <a:lstStyle/>
          <a:p>
            <a:fld id="{36E383EC-97BF-5345-B962-68DBDBC88F1C}" type="slidenum">
              <a:rPr lang="en-US" smtClean="0"/>
              <a:t>‹#›</a:t>
            </a:fld>
            <a:endParaRPr lang="en-US"/>
          </a:p>
        </p:txBody>
      </p:sp>
    </p:spTree>
    <p:extLst>
      <p:ext uri="{BB962C8B-B14F-4D97-AF65-F5344CB8AC3E}">
        <p14:creationId xmlns:p14="http://schemas.microsoft.com/office/powerpoint/2010/main" val="1550251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53CE-AAB1-C0DC-EF05-D1A003708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D40DE9-3DF9-CB4F-B94E-32508ACCA2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14419-B861-2633-836D-1B7A3337A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7EA72-6C21-5D4B-DEDB-CB06F7B256A7}"/>
              </a:ext>
            </a:extLst>
          </p:cNvPr>
          <p:cNvSpPr>
            <a:spLocks noGrp="1"/>
          </p:cNvSpPr>
          <p:nvPr>
            <p:ph type="dt" sz="half" idx="10"/>
          </p:nvPr>
        </p:nvSpPr>
        <p:spPr/>
        <p:txBody>
          <a:bodyPr/>
          <a:lstStyle/>
          <a:p>
            <a:fld id="{C7A9987B-AA8F-0B42-95D4-5C402AA4FD01}" type="datetimeFigureOut">
              <a:rPr lang="en-US" smtClean="0"/>
              <a:t>5/12/26</a:t>
            </a:fld>
            <a:endParaRPr lang="en-US"/>
          </a:p>
        </p:txBody>
      </p:sp>
      <p:sp>
        <p:nvSpPr>
          <p:cNvPr id="6" name="Footer Placeholder 5">
            <a:extLst>
              <a:ext uri="{FF2B5EF4-FFF2-40B4-BE49-F238E27FC236}">
                <a16:creationId xmlns:a16="http://schemas.microsoft.com/office/drawing/2014/main" id="{DC6F0EAC-2F78-979C-7A81-D4C64F5CD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AF516-EAFC-7F5F-C011-8B42EB1D61C7}"/>
              </a:ext>
            </a:extLst>
          </p:cNvPr>
          <p:cNvSpPr>
            <a:spLocks noGrp="1"/>
          </p:cNvSpPr>
          <p:nvPr>
            <p:ph type="sldNum" sz="quarter" idx="12"/>
          </p:nvPr>
        </p:nvSpPr>
        <p:spPr/>
        <p:txBody>
          <a:bodyPr/>
          <a:lstStyle/>
          <a:p>
            <a:fld id="{36E383EC-97BF-5345-B962-68DBDBC88F1C}" type="slidenum">
              <a:rPr lang="en-US" smtClean="0"/>
              <a:t>‹#›</a:t>
            </a:fld>
            <a:endParaRPr lang="en-US"/>
          </a:p>
        </p:txBody>
      </p:sp>
    </p:spTree>
    <p:extLst>
      <p:ext uri="{BB962C8B-B14F-4D97-AF65-F5344CB8AC3E}">
        <p14:creationId xmlns:p14="http://schemas.microsoft.com/office/powerpoint/2010/main" val="1637123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2382-75C6-8491-33A6-06867711FF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D65FFB-8B9F-6556-0849-D50F5C4407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D92831-02B8-BB56-7215-1C7DDFF2E980}"/>
              </a:ext>
            </a:extLst>
          </p:cNvPr>
          <p:cNvSpPr>
            <a:spLocks noGrp="1"/>
          </p:cNvSpPr>
          <p:nvPr>
            <p:ph type="dt" sz="half" idx="10"/>
          </p:nvPr>
        </p:nvSpPr>
        <p:spPr/>
        <p:txBody>
          <a:bodyPr/>
          <a:lstStyle/>
          <a:p>
            <a:fld id="{C7A9987B-AA8F-0B42-95D4-5C402AA4FD01}" type="datetimeFigureOut">
              <a:rPr lang="en-US" smtClean="0"/>
              <a:t>5/12/26</a:t>
            </a:fld>
            <a:endParaRPr lang="en-US"/>
          </a:p>
        </p:txBody>
      </p:sp>
      <p:sp>
        <p:nvSpPr>
          <p:cNvPr id="5" name="Footer Placeholder 4">
            <a:extLst>
              <a:ext uri="{FF2B5EF4-FFF2-40B4-BE49-F238E27FC236}">
                <a16:creationId xmlns:a16="http://schemas.microsoft.com/office/drawing/2014/main" id="{EB4B154C-7FCA-E714-749E-0E88F0F588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5A712-C656-0ADE-FAF1-C97A292E1AA8}"/>
              </a:ext>
            </a:extLst>
          </p:cNvPr>
          <p:cNvSpPr>
            <a:spLocks noGrp="1"/>
          </p:cNvSpPr>
          <p:nvPr>
            <p:ph type="sldNum" sz="quarter" idx="12"/>
          </p:nvPr>
        </p:nvSpPr>
        <p:spPr/>
        <p:txBody>
          <a:bodyPr/>
          <a:lstStyle/>
          <a:p>
            <a:fld id="{36E383EC-97BF-5345-B962-68DBDBC88F1C}" type="slidenum">
              <a:rPr lang="en-US" smtClean="0"/>
              <a:t>‹#›</a:t>
            </a:fld>
            <a:endParaRPr lang="en-US"/>
          </a:p>
        </p:txBody>
      </p:sp>
    </p:spTree>
    <p:extLst>
      <p:ext uri="{BB962C8B-B14F-4D97-AF65-F5344CB8AC3E}">
        <p14:creationId xmlns:p14="http://schemas.microsoft.com/office/powerpoint/2010/main" val="882125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C2EDAD-2F79-0E1E-41F3-E4A2229D02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AE8C4-D6DF-511B-82F0-B1BA4EAD46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63A04-19EB-31DE-B73B-130E07BDCC3E}"/>
              </a:ext>
            </a:extLst>
          </p:cNvPr>
          <p:cNvSpPr>
            <a:spLocks noGrp="1"/>
          </p:cNvSpPr>
          <p:nvPr>
            <p:ph type="dt" sz="half" idx="10"/>
          </p:nvPr>
        </p:nvSpPr>
        <p:spPr/>
        <p:txBody>
          <a:bodyPr/>
          <a:lstStyle/>
          <a:p>
            <a:fld id="{C7A9987B-AA8F-0B42-95D4-5C402AA4FD01}" type="datetimeFigureOut">
              <a:rPr lang="en-US" smtClean="0"/>
              <a:t>5/12/26</a:t>
            </a:fld>
            <a:endParaRPr lang="en-US"/>
          </a:p>
        </p:txBody>
      </p:sp>
      <p:sp>
        <p:nvSpPr>
          <p:cNvPr id="5" name="Footer Placeholder 4">
            <a:extLst>
              <a:ext uri="{FF2B5EF4-FFF2-40B4-BE49-F238E27FC236}">
                <a16:creationId xmlns:a16="http://schemas.microsoft.com/office/drawing/2014/main" id="{E751C342-2D3D-D5D9-EB53-5E10897D4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6E204-AC69-7B39-0896-27975AD31D15}"/>
              </a:ext>
            </a:extLst>
          </p:cNvPr>
          <p:cNvSpPr>
            <a:spLocks noGrp="1"/>
          </p:cNvSpPr>
          <p:nvPr>
            <p:ph type="sldNum" sz="quarter" idx="12"/>
          </p:nvPr>
        </p:nvSpPr>
        <p:spPr/>
        <p:txBody>
          <a:bodyPr/>
          <a:lstStyle/>
          <a:p>
            <a:fld id="{36E383EC-97BF-5345-B962-68DBDBC88F1C}" type="slidenum">
              <a:rPr lang="en-US" smtClean="0"/>
              <a:t>‹#›</a:t>
            </a:fld>
            <a:endParaRPr lang="en-US"/>
          </a:p>
        </p:txBody>
      </p:sp>
    </p:spTree>
    <p:extLst>
      <p:ext uri="{BB962C8B-B14F-4D97-AF65-F5344CB8AC3E}">
        <p14:creationId xmlns:p14="http://schemas.microsoft.com/office/powerpoint/2010/main" val="284361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AAF4-5334-B835-8E9D-498B01E49B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EA0E39-531A-6400-58CA-62E85244E3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241FAE-D261-C5F0-86D9-2F97D50FB5CD}"/>
              </a:ext>
            </a:extLst>
          </p:cNvPr>
          <p:cNvSpPr>
            <a:spLocks noGrp="1"/>
          </p:cNvSpPr>
          <p:nvPr>
            <p:ph type="dt" sz="half" idx="10"/>
          </p:nvPr>
        </p:nvSpPr>
        <p:spPr/>
        <p:txBody>
          <a:bodyPr/>
          <a:lstStyle/>
          <a:p>
            <a:fld id="{A607C66A-85FB-D64D-987B-72AD3F732337}" type="datetimeFigureOut">
              <a:rPr lang="en-US" smtClean="0"/>
              <a:t>5/12/26</a:t>
            </a:fld>
            <a:endParaRPr lang="en-US"/>
          </a:p>
        </p:txBody>
      </p:sp>
      <p:sp>
        <p:nvSpPr>
          <p:cNvPr id="5" name="Footer Placeholder 4">
            <a:extLst>
              <a:ext uri="{FF2B5EF4-FFF2-40B4-BE49-F238E27FC236}">
                <a16:creationId xmlns:a16="http://schemas.microsoft.com/office/drawing/2014/main" id="{FFD4C61A-FC43-4473-A443-749F23E70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39796-57BF-4907-4BBA-AC1F6D1E2480}"/>
              </a:ext>
            </a:extLst>
          </p:cNvPr>
          <p:cNvSpPr>
            <a:spLocks noGrp="1"/>
          </p:cNvSpPr>
          <p:nvPr>
            <p:ph type="sldNum" sz="quarter" idx="12"/>
          </p:nvPr>
        </p:nvSpPr>
        <p:spPr/>
        <p:txBody>
          <a:bodyPr/>
          <a:lstStyle/>
          <a:p>
            <a:fld id="{DF6C073C-133F-364A-B7E4-B5DC18E24BCF}" type="slidenum">
              <a:rPr lang="en-US" smtClean="0"/>
              <a:t>‹#›</a:t>
            </a:fld>
            <a:endParaRPr lang="en-US"/>
          </a:p>
        </p:txBody>
      </p:sp>
    </p:spTree>
    <p:extLst>
      <p:ext uri="{BB962C8B-B14F-4D97-AF65-F5344CB8AC3E}">
        <p14:creationId xmlns:p14="http://schemas.microsoft.com/office/powerpoint/2010/main" val="28240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D044-F693-7FA9-4B59-2CCD3EC5EB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266190-88DB-D727-3BDA-3C5F9DEDE3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EE18-37B7-8529-1943-2F943036D910}"/>
              </a:ext>
            </a:extLst>
          </p:cNvPr>
          <p:cNvSpPr>
            <a:spLocks noGrp="1"/>
          </p:cNvSpPr>
          <p:nvPr>
            <p:ph type="dt" sz="half" idx="10"/>
          </p:nvPr>
        </p:nvSpPr>
        <p:spPr/>
        <p:txBody>
          <a:bodyPr/>
          <a:lstStyle/>
          <a:p>
            <a:fld id="{A607C66A-85FB-D64D-987B-72AD3F732337}" type="datetimeFigureOut">
              <a:rPr lang="en-US" smtClean="0"/>
              <a:t>5/12/26</a:t>
            </a:fld>
            <a:endParaRPr lang="en-US"/>
          </a:p>
        </p:txBody>
      </p:sp>
      <p:sp>
        <p:nvSpPr>
          <p:cNvPr id="5" name="Footer Placeholder 4">
            <a:extLst>
              <a:ext uri="{FF2B5EF4-FFF2-40B4-BE49-F238E27FC236}">
                <a16:creationId xmlns:a16="http://schemas.microsoft.com/office/drawing/2014/main" id="{FCC32FCE-CE4A-376D-1F51-981075F0A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730AC-DB6C-870E-E714-9EACC4F8BA77}"/>
              </a:ext>
            </a:extLst>
          </p:cNvPr>
          <p:cNvSpPr>
            <a:spLocks noGrp="1"/>
          </p:cNvSpPr>
          <p:nvPr>
            <p:ph type="sldNum" sz="quarter" idx="12"/>
          </p:nvPr>
        </p:nvSpPr>
        <p:spPr/>
        <p:txBody>
          <a:bodyPr/>
          <a:lstStyle/>
          <a:p>
            <a:fld id="{DF6C073C-133F-364A-B7E4-B5DC18E24BCF}" type="slidenum">
              <a:rPr lang="en-US" smtClean="0"/>
              <a:t>‹#›</a:t>
            </a:fld>
            <a:endParaRPr lang="en-US"/>
          </a:p>
        </p:txBody>
      </p:sp>
    </p:spTree>
    <p:extLst>
      <p:ext uri="{BB962C8B-B14F-4D97-AF65-F5344CB8AC3E}">
        <p14:creationId xmlns:p14="http://schemas.microsoft.com/office/powerpoint/2010/main" val="176297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4F93-996C-A326-8923-18956707E5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1FB697-638E-389B-431B-70A1CDCC9C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4DAC40-F2DD-9DD1-7770-4DB8323198BE}"/>
              </a:ext>
            </a:extLst>
          </p:cNvPr>
          <p:cNvSpPr>
            <a:spLocks noGrp="1"/>
          </p:cNvSpPr>
          <p:nvPr>
            <p:ph type="dt" sz="half" idx="10"/>
          </p:nvPr>
        </p:nvSpPr>
        <p:spPr/>
        <p:txBody>
          <a:bodyPr/>
          <a:lstStyle/>
          <a:p>
            <a:fld id="{A607C66A-85FB-D64D-987B-72AD3F732337}" type="datetimeFigureOut">
              <a:rPr lang="en-US" smtClean="0"/>
              <a:t>5/12/26</a:t>
            </a:fld>
            <a:endParaRPr lang="en-US"/>
          </a:p>
        </p:txBody>
      </p:sp>
      <p:sp>
        <p:nvSpPr>
          <p:cNvPr id="5" name="Footer Placeholder 4">
            <a:extLst>
              <a:ext uri="{FF2B5EF4-FFF2-40B4-BE49-F238E27FC236}">
                <a16:creationId xmlns:a16="http://schemas.microsoft.com/office/drawing/2014/main" id="{FB999E8F-D4CE-1224-BE8F-615568381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DA11D1-8F18-1B43-2EBC-D528F6F50EA1}"/>
              </a:ext>
            </a:extLst>
          </p:cNvPr>
          <p:cNvSpPr>
            <a:spLocks noGrp="1"/>
          </p:cNvSpPr>
          <p:nvPr>
            <p:ph type="sldNum" sz="quarter" idx="12"/>
          </p:nvPr>
        </p:nvSpPr>
        <p:spPr/>
        <p:txBody>
          <a:bodyPr/>
          <a:lstStyle/>
          <a:p>
            <a:fld id="{DF6C073C-133F-364A-B7E4-B5DC18E24BCF}" type="slidenum">
              <a:rPr lang="en-US" smtClean="0"/>
              <a:t>‹#›</a:t>
            </a:fld>
            <a:endParaRPr lang="en-US"/>
          </a:p>
        </p:txBody>
      </p:sp>
    </p:spTree>
    <p:extLst>
      <p:ext uri="{BB962C8B-B14F-4D97-AF65-F5344CB8AC3E}">
        <p14:creationId xmlns:p14="http://schemas.microsoft.com/office/powerpoint/2010/main" val="428122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78BF-03B5-B0F5-4B28-DA286C9879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B6722D-AE88-0626-94DA-8661C62481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D1B0B2-5E0B-DA93-B622-60DBA64102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AABC84-1C8F-601D-4E73-40E4D740671B}"/>
              </a:ext>
            </a:extLst>
          </p:cNvPr>
          <p:cNvSpPr>
            <a:spLocks noGrp="1"/>
          </p:cNvSpPr>
          <p:nvPr>
            <p:ph type="dt" sz="half" idx="10"/>
          </p:nvPr>
        </p:nvSpPr>
        <p:spPr/>
        <p:txBody>
          <a:bodyPr/>
          <a:lstStyle/>
          <a:p>
            <a:fld id="{A607C66A-85FB-D64D-987B-72AD3F732337}" type="datetimeFigureOut">
              <a:rPr lang="en-US" smtClean="0"/>
              <a:t>5/12/26</a:t>
            </a:fld>
            <a:endParaRPr lang="en-US"/>
          </a:p>
        </p:txBody>
      </p:sp>
      <p:sp>
        <p:nvSpPr>
          <p:cNvPr id="6" name="Footer Placeholder 5">
            <a:extLst>
              <a:ext uri="{FF2B5EF4-FFF2-40B4-BE49-F238E27FC236}">
                <a16:creationId xmlns:a16="http://schemas.microsoft.com/office/drawing/2014/main" id="{3A2FF729-1E8F-CA8A-4F85-EAF9DA6AB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3F8698-6D14-23DB-C389-45B381B6EB91}"/>
              </a:ext>
            </a:extLst>
          </p:cNvPr>
          <p:cNvSpPr>
            <a:spLocks noGrp="1"/>
          </p:cNvSpPr>
          <p:nvPr>
            <p:ph type="sldNum" sz="quarter" idx="12"/>
          </p:nvPr>
        </p:nvSpPr>
        <p:spPr/>
        <p:txBody>
          <a:bodyPr/>
          <a:lstStyle/>
          <a:p>
            <a:fld id="{DF6C073C-133F-364A-B7E4-B5DC18E24BCF}" type="slidenum">
              <a:rPr lang="en-US" smtClean="0"/>
              <a:t>‹#›</a:t>
            </a:fld>
            <a:endParaRPr lang="en-US"/>
          </a:p>
        </p:txBody>
      </p:sp>
    </p:spTree>
    <p:extLst>
      <p:ext uri="{BB962C8B-B14F-4D97-AF65-F5344CB8AC3E}">
        <p14:creationId xmlns:p14="http://schemas.microsoft.com/office/powerpoint/2010/main" val="11040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890A-70A2-0243-587A-A4A59EB7ED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7FBE44-3643-4272-529C-B33C617997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57646-DFB7-FEA5-A82B-0719BD5EE0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9A85E8-CF3D-8BAE-32C8-86024A5B7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726C92-5E2D-C60F-859E-A8E8BBE252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8831D1-910C-383E-C1A4-613C810ABE94}"/>
              </a:ext>
            </a:extLst>
          </p:cNvPr>
          <p:cNvSpPr>
            <a:spLocks noGrp="1"/>
          </p:cNvSpPr>
          <p:nvPr>
            <p:ph type="dt" sz="half" idx="10"/>
          </p:nvPr>
        </p:nvSpPr>
        <p:spPr/>
        <p:txBody>
          <a:bodyPr/>
          <a:lstStyle/>
          <a:p>
            <a:fld id="{A607C66A-85FB-D64D-987B-72AD3F732337}" type="datetimeFigureOut">
              <a:rPr lang="en-US" smtClean="0"/>
              <a:t>5/12/26</a:t>
            </a:fld>
            <a:endParaRPr lang="en-US"/>
          </a:p>
        </p:txBody>
      </p:sp>
      <p:sp>
        <p:nvSpPr>
          <p:cNvPr id="8" name="Footer Placeholder 7">
            <a:extLst>
              <a:ext uri="{FF2B5EF4-FFF2-40B4-BE49-F238E27FC236}">
                <a16:creationId xmlns:a16="http://schemas.microsoft.com/office/drawing/2014/main" id="{2B0A596A-108F-CDA6-B7E0-F15FE53C54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BE8898-0F91-F6FE-01C7-FC7C5AB51BD3}"/>
              </a:ext>
            </a:extLst>
          </p:cNvPr>
          <p:cNvSpPr>
            <a:spLocks noGrp="1"/>
          </p:cNvSpPr>
          <p:nvPr>
            <p:ph type="sldNum" sz="quarter" idx="12"/>
          </p:nvPr>
        </p:nvSpPr>
        <p:spPr/>
        <p:txBody>
          <a:bodyPr/>
          <a:lstStyle/>
          <a:p>
            <a:fld id="{DF6C073C-133F-364A-B7E4-B5DC18E24BCF}" type="slidenum">
              <a:rPr lang="en-US" smtClean="0"/>
              <a:t>‹#›</a:t>
            </a:fld>
            <a:endParaRPr lang="en-US"/>
          </a:p>
        </p:txBody>
      </p:sp>
    </p:spTree>
    <p:extLst>
      <p:ext uri="{BB962C8B-B14F-4D97-AF65-F5344CB8AC3E}">
        <p14:creationId xmlns:p14="http://schemas.microsoft.com/office/powerpoint/2010/main" val="404709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F1540-FECE-0055-2AFB-D24CE6D151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F5D0E-BA49-91E5-0C24-D3AAAA155CB7}"/>
              </a:ext>
            </a:extLst>
          </p:cNvPr>
          <p:cNvSpPr>
            <a:spLocks noGrp="1"/>
          </p:cNvSpPr>
          <p:nvPr>
            <p:ph type="dt" sz="half" idx="10"/>
          </p:nvPr>
        </p:nvSpPr>
        <p:spPr/>
        <p:txBody>
          <a:bodyPr/>
          <a:lstStyle/>
          <a:p>
            <a:fld id="{A607C66A-85FB-D64D-987B-72AD3F732337}" type="datetimeFigureOut">
              <a:rPr lang="en-US" smtClean="0"/>
              <a:t>5/12/26</a:t>
            </a:fld>
            <a:endParaRPr lang="en-US"/>
          </a:p>
        </p:txBody>
      </p:sp>
      <p:sp>
        <p:nvSpPr>
          <p:cNvPr id="4" name="Footer Placeholder 3">
            <a:extLst>
              <a:ext uri="{FF2B5EF4-FFF2-40B4-BE49-F238E27FC236}">
                <a16:creationId xmlns:a16="http://schemas.microsoft.com/office/drawing/2014/main" id="{DA82CA7A-FD54-7757-A21B-2480248BA1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1576C6-884F-286A-218F-1F807F2CC897}"/>
              </a:ext>
            </a:extLst>
          </p:cNvPr>
          <p:cNvSpPr>
            <a:spLocks noGrp="1"/>
          </p:cNvSpPr>
          <p:nvPr>
            <p:ph type="sldNum" sz="quarter" idx="12"/>
          </p:nvPr>
        </p:nvSpPr>
        <p:spPr/>
        <p:txBody>
          <a:bodyPr/>
          <a:lstStyle/>
          <a:p>
            <a:fld id="{DF6C073C-133F-364A-B7E4-B5DC18E24BCF}" type="slidenum">
              <a:rPr lang="en-US" smtClean="0"/>
              <a:t>‹#›</a:t>
            </a:fld>
            <a:endParaRPr lang="en-US"/>
          </a:p>
        </p:txBody>
      </p:sp>
    </p:spTree>
    <p:extLst>
      <p:ext uri="{BB962C8B-B14F-4D97-AF65-F5344CB8AC3E}">
        <p14:creationId xmlns:p14="http://schemas.microsoft.com/office/powerpoint/2010/main" val="139649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9DA066-7A86-4F7F-B78D-1BFFF941D4EF}"/>
              </a:ext>
            </a:extLst>
          </p:cNvPr>
          <p:cNvSpPr>
            <a:spLocks noGrp="1"/>
          </p:cNvSpPr>
          <p:nvPr>
            <p:ph type="dt" sz="half" idx="10"/>
          </p:nvPr>
        </p:nvSpPr>
        <p:spPr/>
        <p:txBody>
          <a:bodyPr/>
          <a:lstStyle/>
          <a:p>
            <a:fld id="{A607C66A-85FB-D64D-987B-72AD3F732337}" type="datetimeFigureOut">
              <a:rPr lang="en-US" smtClean="0"/>
              <a:t>5/12/26</a:t>
            </a:fld>
            <a:endParaRPr lang="en-US"/>
          </a:p>
        </p:txBody>
      </p:sp>
      <p:sp>
        <p:nvSpPr>
          <p:cNvPr id="3" name="Footer Placeholder 2">
            <a:extLst>
              <a:ext uri="{FF2B5EF4-FFF2-40B4-BE49-F238E27FC236}">
                <a16:creationId xmlns:a16="http://schemas.microsoft.com/office/drawing/2014/main" id="{E5910FE5-B254-5A51-3E01-FC3D70171C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CDFBDF-6683-1D37-625D-7B80E3DE134D}"/>
              </a:ext>
            </a:extLst>
          </p:cNvPr>
          <p:cNvSpPr>
            <a:spLocks noGrp="1"/>
          </p:cNvSpPr>
          <p:nvPr>
            <p:ph type="sldNum" sz="quarter" idx="12"/>
          </p:nvPr>
        </p:nvSpPr>
        <p:spPr/>
        <p:txBody>
          <a:bodyPr/>
          <a:lstStyle/>
          <a:p>
            <a:fld id="{DF6C073C-133F-364A-B7E4-B5DC18E24BCF}" type="slidenum">
              <a:rPr lang="en-US" smtClean="0"/>
              <a:t>‹#›</a:t>
            </a:fld>
            <a:endParaRPr lang="en-US"/>
          </a:p>
        </p:txBody>
      </p:sp>
    </p:spTree>
    <p:extLst>
      <p:ext uri="{BB962C8B-B14F-4D97-AF65-F5344CB8AC3E}">
        <p14:creationId xmlns:p14="http://schemas.microsoft.com/office/powerpoint/2010/main" val="4064329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l">
        <a:lnSpc>
          <a:spcPct val="90000"/>
        </a:lnSpc>
        <a:spcBef>
          <a:spcPts val="0"/>
        </a:spcBef>
        <a:buNone/>
        <a:defRPr sz="4400">
          <a:solidFill>
            <a:schemeClr val="tx1"/>
          </a:solidFill>
          <a:latin typeface="+mj-lt"/>
          <a:ea typeface="+mj-lt"/>
          <a:cs typeface="+mj-lt"/>
        </a:defRPr>
      </a:lvl1pPr>
    </p:titleStyle>
    <p:bodyStyle>
      <a:lvl1pPr marL="228600" indent="-228600" algn="l">
        <a:lnSpc>
          <a:spcPct val="90000"/>
        </a:lnSpc>
        <a:spcBef>
          <a:spcPts val="1000"/>
        </a:spcBef>
        <a:buChar char="•"/>
        <a:defRPr sz="2800">
          <a:solidFill>
            <a:schemeClr val="tx1"/>
          </a:solidFill>
          <a:latin typeface="+mn-lt"/>
          <a:ea typeface="+mn-lt"/>
          <a:cs typeface="+mn-lt"/>
        </a:defRPr>
      </a:lvl1pPr>
      <a:lvl2pPr marL="685800" indent="-228600" algn="l">
        <a:lnSpc>
          <a:spcPct val="90000"/>
        </a:lnSpc>
        <a:spcBef>
          <a:spcPts val="500"/>
        </a:spcBef>
        <a:buChar char="•"/>
        <a:defRPr sz="2400">
          <a:solidFill>
            <a:schemeClr val="tx1"/>
          </a:solidFill>
          <a:latin typeface="+mn-lt"/>
          <a:ea typeface="+mn-lt"/>
          <a:cs typeface="+mn-lt"/>
        </a:defRPr>
      </a:lvl2pPr>
      <a:lvl3pPr marL="1143000" indent="-228600" algn="l">
        <a:lnSpc>
          <a:spcPct val="90000"/>
        </a:lnSpc>
        <a:spcBef>
          <a:spcPts val="500"/>
        </a:spcBef>
        <a:buChar char="•"/>
        <a:defRPr sz="2000">
          <a:solidFill>
            <a:schemeClr val="tx1"/>
          </a:solidFill>
          <a:latin typeface="+mn-lt"/>
          <a:ea typeface="+mn-lt"/>
          <a:cs typeface="+mn-lt"/>
        </a:defRPr>
      </a:lvl3pPr>
      <a:lvl4pPr marL="1600200" indent="-228600" algn="l">
        <a:lnSpc>
          <a:spcPct val="90000"/>
        </a:lnSpc>
        <a:spcBef>
          <a:spcPts val="500"/>
        </a:spcBef>
        <a:buChar char="•"/>
        <a:defRPr sz="1800">
          <a:solidFill>
            <a:schemeClr val="tx1"/>
          </a:solidFill>
          <a:latin typeface="+mn-lt"/>
          <a:ea typeface="+mn-lt"/>
          <a:cs typeface="+mn-lt"/>
        </a:defRPr>
      </a:lvl4pPr>
      <a:lvl5pPr marL="2057400" indent="-228600" algn="l">
        <a:lnSpc>
          <a:spcPct val="90000"/>
        </a:lnSpc>
        <a:spcBef>
          <a:spcPts val="500"/>
        </a:spcBef>
        <a:buChar char="•"/>
        <a:defRPr sz="1800">
          <a:solidFill>
            <a:schemeClr val="tx1"/>
          </a:solidFill>
          <a:latin typeface="+mn-lt"/>
          <a:ea typeface="+mn-lt"/>
          <a:cs typeface="+mn-lt"/>
        </a:defRPr>
      </a:lvl5pPr>
      <a:lvl6pPr marL="2514600" indent="-228600" algn="l">
        <a:lnSpc>
          <a:spcPct val="90000"/>
        </a:lnSpc>
        <a:spcBef>
          <a:spcPts val="500"/>
        </a:spcBef>
        <a:buChar char="•"/>
        <a:defRPr sz="1800">
          <a:solidFill>
            <a:schemeClr val="tx1"/>
          </a:solidFill>
          <a:latin typeface="+mn-lt"/>
          <a:ea typeface="+mn-lt"/>
          <a:cs typeface="+mn-lt"/>
        </a:defRPr>
      </a:lvl6pPr>
      <a:lvl7pPr marL="2971800" indent="-228600" algn="l">
        <a:lnSpc>
          <a:spcPct val="90000"/>
        </a:lnSpc>
        <a:spcBef>
          <a:spcPts val="500"/>
        </a:spcBef>
        <a:buChar char="•"/>
        <a:defRPr sz="1800">
          <a:solidFill>
            <a:schemeClr val="tx1"/>
          </a:solidFill>
          <a:latin typeface="+mn-lt"/>
          <a:ea typeface="+mn-lt"/>
          <a:cs typeface="+mn-lt"/>
        </a:defRPr>
      </a:lvl7pPr>
      <a:lvl8pPr marL="3429000" indent="-228600" algn="l">
        <a:lnSpc>
          <a:spcPct val="90000"/>
        </a:lnSpc>
        <a:spcBef>
          <a:spcPts val="500"/>
        </a:spcBef>
        <a:buChar char="•"/>
        <a:defRPr sz="1800">
          <a:solidFill>
            <a:schemeClr val="tx1"/>
          </a:solidFill>
          <a:latin typeface="+mn-lt"/>
          <a:ea typeface="+mn-lt"/>
          <a:cs typeface="+mn-lt"/>
        </a:defRPr>
      </a:lvl8pPr>
      <a:lvl9pPr marL="3886200" indent="-228600" algn="l">
        <a:lnSpc>
          <a:spcPct val="90000"/>
        </a:lnSpc>
        <a:spcBef>
          <a:spcPts val="500"/>
        </a:spcBef>
        <a:buChar char="•"/>
        <a:defRPr sz="1800">
          <a:solidFill>
            <a:schemeClr val="tx1"/>
          </a:solidFill>
          <a:latin typeface="+mn-lt"/>
          <a:ea typeface="+mn-lt"/>
          <a:cs typeface="+mn-lt"/>
        </a:defRPr>
      </a:lvl9pPr>
    </p:bodyStyle>
    <p:otherStyle>
      <a:lvl1pPr marL="0" algn="l">
        <a:buNone/>
        <a:defRPr sz="1800">
          <a:solidFill>
            <a:schemeClr val="tx1"/>
          </a:solidFill>
          <a:latin typeface="+mn-lt"/>
          <a:ea typeface="+mn-lt"/>
          <a:cs typeface="+mn-lt"/>
        </a:defRPr>
      </a:lvl1pPr>
      <a:lvl2pPr marL="457200" algn="l">
        <a:buNone/>
        <a:defRPr sz="1800">
          <a:solidFill>
            <a:schemeClr val="tx1"/>
          </a:solidFill>
          <a:latin typeface="+mn-lt"/>
          <a:ea typeface="+mn-lt"/>
          <a:cs typeface="+mn-lt"/>
        </a:defRPr>
      </a:lvl2pPr>
      <a:lvl3pPr marL="914400" algn="l">
        <a:buNone/>
        <a:defRPr sz="1800">
          <a:solidFill>
            <a:schemeClr val="tx1"/>
          </a:solidFill>
          <a:latin typeface="+mn-lt"/>
          <a:ea typeface="+mn-lt"/>
          <a:cs typeface="+mn-lt"/>
        </a:defRPr>
      </a:lvl3pPr>
      <a:lvl4pPr marL="1371600" algn="l">
        <a:buNone/>
        <a:defRPr sz="1800">
          <a:solidFill>
            <a:schemeClr val="tx1"/>
          </a:solidFill>
          <a:latin typeface="+mn-lt"/>
          <a:ea typeface="+mn-lt"/>
          <a:cs typeface="+mn-lt"/>
        </a:defRPr>
      </a:lvl4pPr>
      <a:lvl5pPr marL="1828800" algn="l">
        <a:buNone/>
        <a:defRPr sz="1800">
          <a:solidFill>
            <a:schemeClr val="tx1"/>
          </a:solidFill>
          <a:latin typeface="+mn-lt"/>
          <a:ea typeface="+mn-lt"/>
          <a:cs typeface="+mn-lt"/>
        </a:defRPr>
      </a:lvl5pPr>
      <a:lvl6pPr marL="2286000" algn="l">
        <a:buNone/>
        <a:defRPr sz="1800">
          <a:solidFill>
            <a:schemeClr val="tx1"/>
          </a:solidFill>
          <a:latin typeface="+mn-lt"/>
          <a:ea typeface="+mn-lt"/>
          <a:cs typeface="+mn-lt"/>
        </a:defRPr>
      </a:lvl6pPr>
      <a:lvl7pPr marL="2743200" algn="l">
        <a:buNone/>
        <a:defRPr sz="1800">
          <a:solidFill>
            <a:schemeClr val="tx1"/>
          </a:solidFill>
          <a:latin typeface="+mn-lt"/>
          <a:ea typeface="+mn-lt"/>
          <a:cs typeface="+mn-lt"/>
        </a:defRPr>
      </a:lvl7pPr>
      <a:lvl8pPr marL="3200400" algn="l">
        <a:buNone/>
        <a:defRPr sz="1800">
          <a:solidFill>
            <a:schemeClr val="tx1"/>
          </a:solidFill>
          <a:latin typeface="+mn-lt"/>
          <a:ea typeface="+mn-lt"/>
          <a:cs typeface="+mn-lt"/>
        </a:defRPr>
      </a:lvl8pPr>
      <a:lvl9pPr marL="3657600" algn="l">
        <a:buNone/>
        <a:defRPr sz="1800">
          <a:solidFill>
            <a:schemeClr val="tx1"/>
          </a:solidFill>
          <a:latin typeface="+mn-lt"/>
          <a:ea typeface="+mn-lt"/>
          <a:cs typeface="+mn-l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763964-832A-2EB4-1F99-57D7F1B17D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2638EB-44E9-7CE1-043C-4AC44D5C1C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6B187-C5DD-661D-9AD2-5CA3A4D62F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607C66A-85FB-D64D-987B-72AD3F732337}" type="datetimeFigureOut">
              <a:rPr lang="en-US" smtClean="0"/>
              <a:t>5/12/26</a:t>
            </a:fld>
            <a:endParaRPr lang="en-US"/>
          </a:p>
        </p:txBody>
      </p:sp>
      <p:sp>
        <p:nvSpPr>
          <p:cNvPr id="5" name="Footer Placeholder 4">
            <a:extLst>
              <a:ext uri="{FF2B5EF4-FFF2-40B4-BE49-F238E27FC236}">
                <a16:creationId xmlns:a16="http://schemas.microsoft.com/office/drawing/2014/main" id="{416A09A1-F891-06BD-1CD1-5EC72E6F7E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7BA6524-C796-E690-2DFB-E1DA1BBD48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6C073C-133F-364A-B7E4-B5DC18E24BCF}" type="slidenum">
              <a:rPr lang="en-US" smtClean="0"/>
              <a:t>‹#›</a:t>
            </a:fld>
            <a:endParaRPr lang="en-US"/>
          </a:p>
        </p:txBody>
      </p:sp>
    </p:spTree>
    <p:extLst>
      <p:ext uri="{BB962C8B-B14F-4D97-AF65-F5344CB8AC3E}">
        <p14:creationId xmlns:p14="http://schemas.microsoft.com/office/powerpoint/2010/main" val="269514081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F3F14D-4854-791D-DF8E-3474613F10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B35780-BBE2-7785-65F7-EF7112D7A7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F98C7-5C70-D43E-0C27-0AEF368B1D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A9987B-AA8F-0B42-95D4-5C402AA4FD01}" type="datetimeFigureOut">
              <a:rPr lang="en-US" smtClean="0"/>
              <a:t>5/12/26</a:t>
            </a:fld>
            <a:endParaRPr lang="en-US"/>
          </a:p>
        </p:txBody>
      </p:sp>
      <p:sp>
        <p:nvSpPr>
          <p:cNvPr id="5" name="Footer Placeholder 4">
            <a:extLst>
              <a:ext uri="{FF2B5EF4-FFF2-40B4-BE49-F238E27FC236}">
                <a16:creationId xmlns:a16="http://schemas.microsoft.com/office/drawing/2014/main" id="{F72E939C-2A02-42BD-6139-F6F7A86E5D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9E1DF2C-7DFA-86EA-5E41-CF8102514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E383EC-97BF-5345-B962-68DBDBC88F1C}" type="slidenum">
              <a:rPr lang="en-US" smtClean="0"/>
              <a:t>‹#›</a:t>
            </a:fld>
            <a:endParaRPr lang="en-US"/>
          </a:p>
        </p:txBody>
      </p:sp>
    </p:spTree>
    <p:extLst>
      <p:ext uri="{BB962C8B-B14F-4D97-AF65-F5344CB8AC3E}">
        <p14:creationId xmlns:p14="http://schemas.microsoft.com/office/powerpoint/2010/main" val="9595270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17/06/relationships/model3d" Target="../media/model3d2.glb"/><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microsoft.com/office/2017/06/relationships/model3d" Target="../media/model3d2.glb"/><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4.png"/><Relationship Id="rId4" Type="http://schemas.microsoft.com/office/2017/06/relationships/model3d" Target="../media/model3d2.glb"/></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microsoft.com/office/2017/06/relationships/model3d" Target="../media/model3d4.glb"/><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17/06/relationships/model3d" Target="../media/model3d3.glb"/><Relationship Id="rId11" Type="http://schemas.openxmlformats.org/officeDocument/2006/relationships/image" Target="../media/image24.png"/><Relationship Id="rId5" Type="http://schemas.openxmlformats.org/officeDocument/2006/relationships/image" Target="../media/image21.png"/><Relationship Id="rId10" Type="http://schemas.microsoft.com/office/2017/06/relationships/model3d" Target="../media/model3d5.glb"/><Relationship Id="rId4" Type="http://schemas.microsoft.com/office/2017/06/relationships/model3d" Target="../media/model3d2.glb"/><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3" Type="http://schemas.microsoft.com/office/2017/06/relationships/model3d" Target="../media/model3d2.glb"/><Relationship Id="rId7" Type="http://schemas.openxmlformats.org/officeDocument/2006/relationships/image" Target="../media/image28.png"/><Relationship Id="rId12" Type="http://schemas.microsoft.com/office/2017/06/relationships/model3d" Target="../media/model3d5.glb"/><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1.png"/><Relationship Id="rId5" Type="http://schemas.microsoft.com/office/2017/06/relationships/model3d" Target="../media/model3d4.glb"/><Relationship Id="rId10" Type="http://schemas.microsoft.com/office/2017/06/relationships/model3d" Target="../media/model3d3.glb"/><Relationship Id="rId4" Type="http://schemas.openxmlformats.org/officeDocument/2006/relationships/image" Target="../media/image26.pn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microsoft.com/office/2017/06/relationships/model3d" Target="../media/model3d3.glb"/><Relationship Id="rId13" Type="http://schemas.openxmlformats.org/officeDocument/2006/relationships/image" Target="../media/image39.png"/><Relationship Id="rId3" Type="http://schemas.microsoft.com/office/2017/06/relationships/model3d" Target="../media/model3d2.glb"/><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7.png"/><Relationship Id="rId5" Type="http://schemas.microsoft.com/office/2017/06/relationships/model3d" Target="../media/model3d4.glb"/><Relationship Id="rId10" Type="http://schemas.microsoft.com/office/2017/06/relationships/model3d" Target="../media/model3d5.glb"/><Relationship Id="rId4" Type="http://schemas.openxmlformats.org/officeDocument/2006/relationships/image" Target="../media/image33.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17/06/relationships/model3d" Target="../media/model3d3.glb"/><Relationship Id="rId7" Type="http://schemas.microsoft.com/office/2017/06/relationships/model3d" Target="../media/model3d5.glb"/><Relationship Id="rId12"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4.png"/><Relationship Id="rId5" Type="http://schemas.microsoft.com/office/2017/06/relationships/model3d" Target="../media/model3d2.glb"/><Relationship Id="rId10" Type="http://schemas.openxmlformats.org/officeDocument/2006/relationships/image" Target="../media/image43.png"/><Relationship Id="rId4" Type="http://schemas.openxmlformats.org/officeDocument/2006/relationships/image" Target="../media/image40.png"/><Relationship Id="rId9" Type="http://schemas.microsoft.com/office/2017/06/relationships/model3d" Target="../media/model3d4.glb"/></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32C4456-5C62-CCBA-0507-C2D77EBBFA7F}"/>
              </a:ext>
            </a:extLst>
          </p:cNvPr>
          <p:cNvSpPr>
            <a:spLocks noGrp="1"/>
          </p:cNvSpPr>
          <p:nvPr>
            <p:ph type="subTitle" idx="1"/>
          </p:nvPr>
        </p:nvSpPr>
        <p:spPr>
          <a:xfrm>
            <a:off x="1536192" y="3602038"/>
            <a:ext cx="9144000" cy="1655762"/>
          </a:xfrm>
        </p:spPr>
        <p:txBody>
          <a:bodyPr/>
          <a:lstStyle/>
          <a:p>
            <a:endParaRPr lang="en-US"/>
          </a:p>
        </p:txBody>
      </p:sp>
      <p:sp>
        <p:nvSpPr>
          <p:cNvPr id="7" name="Title 6">
            <a:extLst>
              <a:ext uri="{FF2B5EF4-FFF2-40B4-BE49-F238E27FC236}">
                <a16:creationId xmlns:a16="http://schemas.microsoft.com/office/drawing/2014/main" id="{D4FBADB0-0C91-02BD-7D03-C4A8484C6906}"/>
              </a:ext>
            </a:extLst>
          </p:cNvPr>
          <p:cNvSpPr>
            <a:spLocks noGrp="1"/>
          </p:cNvSpPr>
          <p:nvPr>
            <p:ph type="ctrTitle"/>
          </p:nvPr>
        </p:nvSpPr>
        <p:spPr>
          <a:xfrm>
            <a:off x="1536192" y="1122363"/>
            <a:ext cx="9144000" cy="2387600"/>
          </a:xfrm>
        </p:spPr>
        <p:txBody>
          <a:bodyPr/>
          <a:lstStyle/>
          <a:p>
            <a:endParaRPr lang="en-US"/>
          </a:p>
        </p:txBody>
      </p:sp>
      <p:pic>
        <p:nvPicPr>
          <p:cNvPr id="8" name="Picture 7" descr="A space shuttle in the sky">
            <a:extLst>
              <a:ext uri="{FF2B5EF4-FFF2-40B4-BE49-F238E27FC236}">
                <a16:creationId xmlns:a16="http://schemas.microsoft.com/office/drawing/2014/main" id="{A56D6E81-1B06-501A-DF60-BC8B833EE4F5}"/>
              </a:ext>
            </a:extLst>
          </p:cNvPr>
          <p:cNvPicPr>
            <a:picLocks noGrp="1" noRot="1" noChangeAspect="1" noMove="1" noResize="1" noEditPoints="1" noAdjustHandles="1" noChangeArrowheads="1" noChangeShapeType="1" noCrop="1"/>
          </p:cNvPicPr>
          <p:nvPr/>
        </p:nvPicPr>
        <p:blipFill>
          <a:blip r:embed="rId3"/>
          <a:srcRect l="-1034" t="9144" r="3498" b="10807"/>
          <a:stretch>
            <a:fillRect/>
          </a:stretch>
        </p:blipFill>
        <p:spPr>
          <a:xfrm>
            <a:off x="-182880" y="-142875"/>
            <a:ext cx="12527280" cy="7015623"/>
          </a:xfrm>
          <a:prstGeom prst="rect">
            <a:avLst/>
          </a:prstGeom>
        </p:spPr>
      </p:pic>
      <p:sp>
        <p:nvSpPr>
          <p:cNvPr id="10" name="TextBox 9">
            <a:extLst>
              <a:ext uri="{FF2B5EF4-FFF2-40B4-BE49-F238E27FC236}">
                <a16:creationId xmlns:a16="http://schemas.microsoft.com/office/drawing/2014/main" id="{1D2CD038-1A51-84F8-8334-D83CB1E1A1EC}"/>
              </a:ext>
            </a:extLst>
          </p:cNvPr>
          <p:cNvSpPr txBox="1"/>
          <p:nvPr/>
        </p:nvSpPr>
        <p:spPr>
          <a:xfrm>
            <a:off x="5451294" y="170793"/>
            <a:ext cx="131379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 sz="2000">
              <a:solidFill>
                <a:schemeClr val="bg1"/>
              </a:solidFill>
              <a:highlight>
                <a:srgbClr val="FFFFFF"/>
              </a:highlight>
              <a:latin typeface="Century Schoolbook"/>
            </a:endParaRPr>
          </a:p>
        </p:txBody>
      </p:sp>
      <p:sp>
        <p:nvSpPr>
          <p:cNvPr id="2" name="TextBox 1">
            <a:extLst>
              <a:ext uri="{FF2B5EF4-FFF2-40B4-BE49-F238E27FC236}">
                <a16:creationId xmlns:a16="http://schemas.microsoft.com/office/drawing/2014/main" id="{16A2C478-DF44-F663-0AB9-BA7D8F306166}"/>
              </a:ext>
            </a:extLst>
          </p:cNvPr>
          <p:cNvSpPr txBox="1">
            <a:spLocks noGrp="1" noRot="1" noMove="1" noResize="1" noEditPoints="1" noAdjustHandles="1" noChangeArrowheads="1" noChangeShapeType="1"/>
          </p:cNvSpPr>
          <p:nvPr/>
        </p:nvSpPr>
        <p:spPr>
          <a:xfrm>
            <a:off x="5325486" y="345369"/>
            <a:ext cx="154764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Schoolbook"/>
              </a:rPr>
              <a:t>Lecture 1</a:t>
            </a:r>
          </a:p>
        </p:txBody>
      </p:sp>
      <p:sp>
        <p:nvSpPr>
          <p:cNvPr id="3" name="TextBox 2">
            <a:extLst>
              <a:ext uri="{FF2B5EF4-FFF2-40B4-BE49-F238E27FC236}">
                <a16:creationId xmlns:a16="http://schemas.microsoft.com/office/drawing/2014/main" id="{C2B9A6ED-33C2-E386-16FF-D566800C70CC}"/>
              </a:ext>
            </a:extLst>
          </p:cNvPr>
          <p:cNvSpPr txBox="1">
            <a:spLocks noGrp="1" noRot="1" noMove="1" noResize="1" noEditPoints="1" noAdjustHandles="1" noChangeArrowheads="1" noChangeShapeType="1"/>
          </p:cNvSpPr>
          <p:nvPr/>
        </p:nvSpPr>
        <p:spPr>
          <a:xfrm>
            <a:off x="3282486" y="767254"/>
            <a:ext cx="562608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dirty="0">
                <a:latin typeface="Century Schoolbook"/>
              </a:rPr>
              <a:t>Heatsink Performance</a:t>
            </a:r>
          </a:p>
        </p:txBody>
      </p:sp>
      <p:grpSp>
        <p:nvGrpSpPr>
          <p:cNvPr id="11" name="Group 10">
            <a:extLst>
              <a:ext uri="{FF2B5EF4-FFF2-40B4-BE49-F238E27FC236}">
                <a16:creationId xmlns:a16="http://schemas.microsoft.com/office/drawing/2014/main" id="{CAFACD4F-EE4F-8421-7CD9-39D00D8EF848}"/>
              </a:ext>
            </a:extLst>
          </p:cNvPr>
          <p:cNvGrpSpPr/>
          <p:nvPr/>
        </p:nvGrpSpPr>
        <p:grpSpPr>
          <a:xfrm>
            <a:off x="441035" y="6090746"/>
            <a:ext cx="11750965" cy="1175261"/>
            <a:chOff x="441035" y="6090746"/>
            <a:chExt cx="11750965" cy="1175261"/>
          </a:xfrm>
        </p:grpSpPr>
        <p:sp>
          <p:nvSpPr>
            <p:cNvPr id="16" name="TextBox 15">
              <a:extLst>
                <a:ext uri="{FF2B5EF4-FFF2-40B4-BE49-F238E27FC236}">
                  <a16:creationId xmlns:a16="http://schemas.microsoft.com/office/drawing/2014/main" id="{29D0C7E4-C0BE-9B9A-DC45-020494008ED1}"/>
                </a:ext>
              </a:extLst>
            </p:cNvPr>
            <p:cNvSpPr txBox="1"/>
            <p:nvPr/>
          </p:nvSpPr>
          <p:spPr>
            <a:xfrm>
              <a:off x="3295959" y="6311900"/>
              <a:ext cx="540105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i="1" dirty="0" err="1">
                  <a:latin typeface="Century Schoolbook"/>
                  <a:ea typeface="+mn-lt"/>
                  <a:cs typeface="+mn-lt"/>
                </a:rPr>
                <a:t>Engg</a:t>
              </a:r>
              <a:r>
                <a:rPr lang="en-US" sz="1400" b="1" i="1" dirty="0">
                  <a:latin typeface="Century Schoolbook"/>
                  <a:ea typeface="+mn-lt"/>
                  <a:cs typeface="+mn-lt"/>
                </a:rPr>
                <a:t> 114 Heat Transfer </a:t>
              </a:r>
              <a:endParaRPr lang="en-US" sz="1400" dirty="0">
                <a:latin typeface="Century Schoolbook"/>
              </a:endParaRPr>
            </a:p>
            <a:p>
              <a:pPr algn="ctr"/>
              <a:r>
                <a:rPr lang="en-US" sz="1400" b="1" i="1" dirty="0">
                  <a:latin typeface="Century Schoolbook"/>
                  <a:ea typeface="+mn-lt"/>
                  <a:cs typeface="+mn-lt"/>
                </a:rPr>
                <a:t>Lecture 1:  Heatsink Performance </a:t>
              </a:r>
              <a:endParaRPr lang="en-US" sz="1400" b="1" i="1" dirty="0">
                <a:latin typeface="Century Schoolbook"/>
              </a:endParaRPr>
            </a:p>
            <a:p>
              <a:pPr algn="ctr"/>
              <a:endParaRPr lang="en-US" sz="1400" b="1" i="1" dirty="0">
                <a:latin typeface="Century Schoolbook"/>
              </a:endParaRPr>
            </a:p>
            <a:p>
              <a:pPr algn="ctr"/>
              <a:endParaRPr lang="en-US" sz="1400" b="1" i="1" dirty="0">
                <a:latin typeface="Century Schoolbook"/>
              </a:endParaRPr>
            </a:p>
          </p:txBody>
        </p:sp>
        <p:sp>
          <p:nvSpPr>
            <p:cNvPr id="17" name="TextBox 16">
              <a:extLst>
                <a:ext uri="{FF2B5EF4-FFF2-40B4-BE49-F238E27FC236}">
                  <a16:creationId xmlns:a16="http://schemas.microsoft.com/office/drawing/2014/main" id="{6C2039B8-3DF3-05A1-4B9E-AE1A24D06856}"/>
                </a:ext>
              </a:extLst>
            </p:cNvPr>
            <p:cNvSpPr txBox="1"/>
            <p:nvPr/>
          </p:nvSpPr>
          <p:spPr>
            <a:xfrm>
              <a:off x="441035" y="6369275"/>
              <a:ext cx="246993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latin typeface="Century Schoolbook"/>
                  <a:ea typeface="+mn-lt"/>
                  <a:cs typeface="+mn-lt"/>
                </a:rPr>
                <a:t>Spring 2026</a:t>
              </a:r>
            </a:p>
          </p:txBody>
        </p:sp>
        <p:sp>
          <p:nvSpPr>
            <p:cNvPr id="18" name="TextBox 17">
              <a:extLst>
                <a:ext uri="{FF2B5EF4-FFF2-40B4-BE49-F238E27FC236}">
                  <a16:creationId xmlns:a16="http://schemas.microsoft.com/office/drawing/2014/main" id="{681482BB-F5DA-CF21-621B-2D3C7C7C99B7}"/>
                </a:ext>
              </a:extLst>
            </p:cNvPr>
            <p:cNvSpPr txBox="1"/>
            <p:nvPr/>
          </p:nvSpPr>
          <p:spPr>
            <a:xfrm>
              <a:off x="11062138" y="6442282"/>
              <a:ext cx="11298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i="1" dirty="0">
                  <a:latin typeface="Century Schoolbook"/>
                </a:rPr>
                <a:t>423</a:t>
              </a:r>
            </a:p>
            <a:p>
              <a:pPr algn="l"/>
              <a:endParaRPr lang="en-US" sz="1600" i="1" dirty="0">
                <a:latin typeface="Century Schoolbook"/>
              </a:endParaRPr>
            </a:p>
          </p:txBody>
        </p:sp>
        <p:sp>
          <p:nvSpPr>
            <p:cNvPr id="9" name="Rectangle 8">
              <a:extLst>
                <a:ext uri="{FF2B5EF4-FFF2-40B4-BE49-F238E27FC236}">
                  <a16:creationId xmlns:a16="http://schemas.microsoft.com/office/drawing/2014/main" id="{3CE02227-B267-28E2-7017-A6D274CD6AB1}"/>
                </a:ext>
              </a:extLst>
            </p:cNvPr>
            <p:cNvSpPr/>
            <p:nvPr/>
          </p:nvSpPr>
          <p:spPr>
            <a:xfrm>
              <a:off x="566264" y="6090746"/>
              <a:ext cx="11058525" cy="5715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254CBE-2BD0-393D-8E3E-ECB21729DA2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5212833-174D-A218-E0C3-100EB3FE0E37}"/>
              </a:ext>
            </a:extLst>
          </p:cNvPr>
          <p:cNvSpPr>
            <a:spLocks noGrp="1"/>
          </p:cNvSpPr>
          <p:nvPr/>
        </p:nvSpPr>
        <p:spPr>
          <a:xfrm>
            <a:off x="514350" y="6191250"/>
            <a:ext cx="11163300" cy="19050"/>
          </a:xfrm>
          <a:prstGeom prst="rect">
            <a:avLst/>
          </a:prstGeom>
          <a:solidFill>
            <a:srgbClr val="111827"/>
          </a:solidFill>
          <a:ln w="0">
            <a:solidFill>
              <a:srgbClr val="000000">
                <a:alpha val="0"/>
              </a:srgbClr>
            </a:solidFill>
            <a:prstDash val="solid"/>
          </a:ln>
        </p:spPr>
        <p:txBody>
          <a:bodyPr/>
          <a:lstStyle/>
          <a:p>
            <a:endParaRPr lang="en-US"/>
          </a:p>
        </p:txBody>
      </p:sp>
      <mc:AlternateContent xmlns:mc="http://schemas.openxmlformats.org/markup-compatibility/2006">
        <mc:Choice xmlns:am3d="http://schemas.microsoft.com/office/drawing/2017/model3d" Requires="am3d">
          <p:graphicFrame>
            <p:nvGraphicFramePr>
              <p:cNvPr id="3" name="3D Model 2">
                <a:extLst>
                  <a:ext uri="{FF2B5EF4-FFF2-40B4-BE49-F238E27FC236}">
                    <a16:creationId xmlns:a16="http://schemas.microsoft.com/office/drawing/2014/main" id="{20F14104-3FA1-A3D2-CCF3-CFF53831FD52}"/>
                  </a:ext>
                </a:extLst>
              </p:cNvPr>
              <p:cNvGraphicFramePr>
                <a:graphicFrameLocks noChangeAspect="1"/>
              </p:cNvGraphicFramePr>
              <p:nvPr>
                <p:extLst>
                  <p:ext uri="{D42A27DB-BD31-4B8C-83A1-F6EECF244321}">
                    <p14:modId xmlns:p14="http://schemas.microsoft.com/office/powerpoint/2010/main" val="3489931303"/>
                  </p:ext>
                </p:extLst>
              </p:nvPr>
            </p:nvGraphicFramePr>
            <p:xfrm>
              <a:off x="3867919" y="894850"/>
              <a:ext cx="4456157" cy="5068294"/>
            </p:xfrm>
            <a:graphic>
              <a:graphicData uri="http://schemas.microsoft.com/office/drawing/2017/model3d">
                <am3d:model3d r:embed="rId3">
                  <am3d:spPr>
                    <a:xfrm>
                      <a:off x="0" y="0"/>
                      <a:ext cx="4456157" cy="5068294"/>
                    </a:xfrm>
                    <a:prstGeom prst="rect">
                      <a:avLst/>
                    </a:prstGeom>
                  </am3d:spPr>
                  <am3d:camera>
                    <am3d:pos x="0" y="0" z="71392945"/>
                    <am3d:up dx="0" dy="36000000" dz="0"/>
                    <am3d:lookAt x="0" y="0" z="0"/>
                    <am3d:perspective fov="2700000"/>
                  </am3d:camera>
                  <am3d:trans>
                    <am3d:meterPerModelUnit n="19685" d="1000000"/>
                    <am3d:preTrans dx="-18477667" dy="-18018387" dz="20977395"/>
                    <am3d:scale>
                      <am3d:sx n="1000000" d="1000000"/>
                      <am3d:sy n="1000000" d="1000000"/>
                      <am3d:sz n="1000000" d="1000000"/>
                    </am3d:scale>
                    <am3d:rot ax="8700000" ay="-1800000" az="-9600000"/>
                    <am3d:postTrans dx="0" dy="0" dz="0"/>
                  </am3d:trans>
                  <am3d:raster rName="Office3DRenderer" rVer="16.0.8326">
                    <am3d:blip r:embed="rId4"/>
                  </am3d:raster>
                  <am3d:objViewport viewportSz="541866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a:extLst>
                  <a:ext uri="{FF2B5EF4-FFF2-40B4-BE49-F238E27FC236}">
                    <a16:creationId xmlns:a16="http://schemas.microsoft.com/office/drawing/2014/main" id="{20F14104-3FA1-A3D2-CCF3-CFF53831FD52}"/>
                  </a:ext>
                </a:extLst>
              </p:cNvPr>
              <p:cNvPicPr>
                <a:picLocks noGrp="1" noRot="1" noChangeAspect="1" noMove="1" noResize="1" noEditPoints="1" noAdjustHandles="1" noChangeArrowheads="1" noChangeShapeType="1" noCrop="1"/>
              </p:cNvPicPr>
              <p:nvPr/>
            </p:nvPicPr>
            <p:blipFill>
              <a:blip r:embed="rId4"/>
              <a:stretch>
                <a:fillRect/>
              </a:stretch>
            </p:blipFill>
            <p:spPr>
              <a:xfrm>
                <a:off x="3867919" y="894850"/>
                <a:ext cx="4456157" cy="5068294"/>
              </a:xfrm>
              <a:prstGeom prst="rect">
                <a:avLst/>
              </a:prstGeom>
            </p:spPr>
          </p:pic>
        </mc:Fallback>
      </mc:AlternateContent>
    </p:spTree>
    <p:extLst>
      <p:ext uri="{BB962C8B-B14F-4D97-AF65-F5344CB8AC3E}">
        <p14:creationId xmlns:p14="http://schemas.microsoft.com/office/powerpoint/2010/main" val="29823625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E93A24-F844-62B4-A246-AA090971336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5F1762E-B391-6A87-3C08-E40D0531C9AE}"/>
              </a:ext>
            </a:extLst>
          </p:cNvPr>
          <p:cNvSpPr>
            <a:spLocks noGrp="1"/>
          </p:cNvSpPr>
          <p:nvPr/>
        </p:nvSpPr>
        <p:spPr>
          <a:xfrm>
            <a:off x="514350" y="6191250"/>
            <a:ext cx="11163300" cy="19050"/>
          </a:xfrm>
          <a:prstGeom prst="rect">
            <a:avLst/>
          </a:prstGeom>
          <a:solidFill>
            <a:srgbClr val="111827"/>
          </a:solidFill>
          <a:ln w="0">
            <a:solidFill>
              <a:srgbClr val="000000">
                <a:alpha val="0"/>
              </a:srgbClr>
            </a:solidFill>
            <a:prstDash val="solid"/>
          </a:ln>
        </p:spPr>
        <p:txBody>
          <a:bodyPr/>
          <a:lstStyle/>
          <a:p>
            <a:endParaRPr lang="en-US"/>
          </a:p>
        </p:txBody>
      </p:sp>
      <mc:AlternateContent xmlns:mc="http://schemas.openxmlformats.org/markup-compatibility/2006">
        <mc:Choice xmlns:am3d="http://schemas.microsoft.com/office/drawing/2017/model3d" Requires="am3d">
          <p:graphicFrame>
            <p:nvGraphicFramePr>
              <p:cNvPr id="3" name="3D Model 2">
                <a:extLst>
                  <a:ext uri="{FF2B5EF4-FFF2-40B4-BE49-F238E27FC236}">
                    <a16:creationId xmlns:a16="http://schemas.microsoft.com/office/drawing/2014/main" id="{041B3B0C-A618-A4BC-7D80-D3D5548DE9ED}"/>
                  </a:ext>
                </a:extLst>
              </p:cNvPr>
              <p:cNvGraphicFramePr>
                <a:graphicFrameLocks noChangeAspect="1"/>
              </p:cNvGraphicFramePr>
              <p:nvPr>
                <p:extLst>
                  <p:ext uri="{D42A27DB-BD31-4B8C-83A1-F6EECF244321}">
                    <p14:modId xmlns:p14="http://schemas.microsoft.com/office/powerpoint/2010/main" val="3260989560"/>
                  </p:ext>
                </p:extLst>
              </p:nvPr>
            </p:nvGraphicFramePr>
            <p:xfrm>
              <a:off x="3867910" y="894846"/>
              <a:ext cx="4456174" cy="5068301"/>
            </p:xfrm>
            <a:graphic>
              <a:graphicData uri="http://schemas.microsoft.com/office/drawing/2017/model3d">
                <am3d:model3d r:embed="rId3">
                  <am3d:spPr>
                    <a:xfrm>
                      <a:off x="0" y="0"/>
                      <a:ext cx="4456174" cy="5068301"/>
                    </a:xfrm>
                    <a:prstGeom prst="rect">
                      <a:avLst/>
                    </a:prstGeom>
                  </am3d:spPr>
                  <am3d:camera>
                    <am3d:pos x="0" y="0" z="71392945"/>
                    <am3d:up dx="0" dy="36000000" dz="0"/>
                    <am3d:lookAt x="0" y="0" z="0"/>
                    <am3d:perspective fov="2700000"/>
                  </am3d:camera>
                  <am3d:trans>
                    <am3d:meterPerModelUnit n="19685" d="1000000"/>
                    <am3d:preTrans dx="-18477667" dy="-18018387" dz="20977395"/>
                    <am3d:scale>
                      <am3d:sx n="1000000" d="1000000"/>
                      <am3d:sy n="1000000" d="1000000"/>
                      <am3d:sz n="1000000" d="1000000"/>
                    </am3d:scale>
                    <am3d:rot ax="8700000" ay="1800000" az="9600000"/>
                    <am3d:postTrans dx="0" dy="0" dz="0"/>
                  </am3d:trans>
                  <am3d:raster rName="Office3DRenderer" rVer="16.0.8326">
                    <am3d:blip r:embed="rId4"/>
                  </am3d:raster>
                  <am3d:objViewport viewportSz="541866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a:extLst>
                  <a:ext uri="{FF2B5EF4-FFF2-40B4-BE49-F238E27FC236}">
                    <a16:creationId xmlns:a16="http://schemas.microsoft.com/office/drawing/2014/main" id="{041B3B0C-A618-A4BC-7D80-D3D5548DE9ED}"/>
                  </a:ext>
                </a:extLst>
              </p:cNvPr>
              <p:cNvPicPr>
                <a:picLocks noGrp="1" noRot="1" noChangeAspect="1" noMove="1" noResize="1" noEditPoints="1" noAdjustHandles="1" noChangeArrowheads="1" noChangeShapeType="1" noCrop="1"/>
              </p:cNvPicPr>
              <p:nvPr/>
            </p:nvPicPr>
            <p:blipFill>
              <a:blip r:embed="rId4"/>
              <a:stretch>
                <a:fillRect/>
              </a:stretch>
            </p:blipFill>
            <p:spPr>
              <a:xfrm>
                <a:off x="3867910" y="894846"/>
                <a:ext cx="4456174" cy="5068301"/>
              </a:xfrm>
              <a:prstGeom prst="rect">
                <a:avLst/>
              </a:prstGeom>
            </p:spPr>
          </p:pic>
        </mc:Fallback>
      </mc:AlternateContent>
    </p:spTree>
    <p:extLst>
      <p:ext uri="{BB962C8B-B14F-4D97-AF65-F5344CB8AC3E}">
        <p14:creationId xmlns:p14="http://schemas.microsoft.com/office/powerpoint/2010/main" val="33402462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81849B-E9FA-56D5-762D-E18496762DB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DA905FC-A584-23AE-AF86-543873BC4723}"/>
              </a:ext>
            </a:extLst>
          </p:cNvPr>
          <p:cNvSpPr>
            <a:spLocks noGrp="1"/>
          </p:cNvSpPr>
          <p:nvPr/>
        </p:nvSpPr>
        <p:spPr>
          <a:xfrm>
            <a:off x="514350" y="6191250"/>
            <a:ext cx="11163300" cy="19050"/>
          </a:xfrm>
          <a:prstGeom prst="rect">
            <a:avLst/>
          </a:prstGeom>
          <a:solidFill>
            <a:srgbClr val="111827"/>
          </a:solidFill>
          <a:ln w="0">
            <a:solidFill>
              <a:srgbClr val="000000">
                <a:alpha val="0"/>
              </a:srgbClr>
            </a:solidFill>
            <a:prstDash val="solid"/>
          </a:ln>
        </p:spPr>
        <p:txBody>
          <a:bodyPr/>
          <a:lstStyle/>
          <a:p>
            <a:endParaRPr lang="en-US"/>
          </a:p>
        </p:txBody>
      </p:sp>
      <mc:AlternateContent xmlns:mc="http://schemas.openxmlformats.org/markup-compatibility/2006">
        <mc:Choice xmlns:am3d="http://schemas.microsoft.com/office/drawing/2017/model3d" Requires="am3d">
          <p:graphicFrame>
            <p:nvGraphicFramePr>
              <p:cNvPr id="3" name="3D Model 2">
                <a:extLst>
                  <a:ext uri="{FF2B5EF4-FFF2-40B4-BE49-F238E27FC236}">
                    <a16:creationId xmlns:a16="http://schemas.microsoft.com/office/drawing/2014/main" id="{C44A21BA-16EF-3398-1415-426688D52838}"/>
                  </a:ext>
                </a:extLst>
              </p:cNvPr>
              <p:cNvGraphicFramePr>
                <a:graphicFrameLocks noChangeAspect="1"/>
              </p:cNvGraphicFramePr>
              <p:nvPr>
                <p:extLst>
                  <p:ext uri="{D42A27DB-BD31-4B8C-83A1-F6EECF244321}">
                    <p14:modId xmlns:p14="http://schemas.microsoft.com/office/powerpoint/2010/main" val="3203149145"/>
                  </p:ext>
                </p:extLst>
              </p:nvPr>
            </p:nvGraphicFramePr>
            <p:xfrm>
              <a:off x="4180704" y="1513704"/>
              <a:ext cx="3830585" cy="3830584"/>
            </p:xfrm>
            <a:graphic>
              <a:graphicData uri="http://schemas.microsoft.com/office/drawing/2017/model3d">
                <am3d:model3d r:embed="rId3">
                  <am3d:spPr>
                    <a:xfrm>
                      <a:off x="0" y="0"/>
                      <a:ext cx="3830585" cy="3830584"/>
                    </a:xfrm>
                    <a:prstGeom prst="rect">
                      <a:avLst/>
                    </a:prstGeom>
                  </am3d:spPr>
                  <am3d:camera>
                    <am3d:pos x="0" y="0" z="71392945"/>
                    <am3d:up dx="0" dy="36000000" dz="0"/>
                    <am3d:lookAt x="0" y="0" z="0"/>
                    <am3d:perspective fov="2700000"/>
                  </am3d:camera>
                  <am3d:trans>
                    <am3d:meterPerModelUnit n="19685" d="1000000"/>
                    <am3d:preTrans dx="-18477667" dy="-18018387" dz="20977395"/>
                    <am3d:scale>
                      <am3d:sx n="1000000" d="1000000"/>
                      <am3d:sy n="1000000" d="1000000"/>
                      <am3d:sz n="1000000" d="1000000"/>
                    </am3d:scale>
                    <am3d:rot ay="10800000"/>
                    <am3d:postTrans dx="0" dy="0" dz="0"/>
                  </am3d:trans>
                  <am3d:raster rName="Office3DRenderer" rVer="16.0.8326">
                    <am3d:blip r:embed="rId4"/>
                  </am3d:raster>
                  <am3d:objViewport viewportSz="541866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a:extLst>
                  <a:ext uri="{FF2B5EF4-FFF2-40B4-BE49-F238E27FC236}">
                    <a16:creationId xmlns:a16="http://schemas.microsoft.com/office/drawing/2014/main" id="{C44A21BA-16EF-3398-1415-426688D52838}"/>
                  </a:ext>
                </a:extLst>
              </p:cNvPr>
              <p:cNvPicPr>
                <a:picLocks noGrp="1" noRot="1" noChangeAspect="1" noMove="1" noResize="1" noEditPoints="1" noAdjustHandles="1" noChangeArrowheads="1" noChangeShapeType="1" noCrop="1"/>
              </p:cNvPicPr>
              <p:nvPr/>
            </p:nvPicPr>
            <p:blipFill>
              <a:blip r:embed="rId4"/>
              <a:stretch>
                <a:fillRect/>
              </a:stretch>
            </p:blipFill>
            <p:spPr>
              <a:xfrm>
                <a:off x="4180704" y="1513704"/>
                <a:ext cx="3830585" cy="3830584"/>
              </a:xfrm>
              <a:prstGeom prst="rect">
                <a:avLst/>
              </a:prstGeom>
            </p:spPr>
          </p:pic>
        </mc:Fallback>
      </mc:AlternateContent>
    </p:spTree>
    <p:extLst>
      <p:ext uri="{BB962C8B-B14F-4D97-AF65-F5344CB8AC3E}">
        <p14:creationId xmlns:p14="http://schemas.microsoft.com/office/powerpoint/2010/main" val="40353306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7F948A-24CE-C13C-FA94-C013D51021A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EE90EB7-F753-2911-211E-28F8B2788C79}"/>
              </a:ext>
            </a:extLst>
          </p:cNvPr>
          <p:cNvSpPr>
            <a:spLocks noGrp="1"/>
          </p:cNvSpPr>
          <p:nvPr/>
        </p:nvSpPr>
        <p:spPr>
          <a:xfrm>
            <a:off x="514350" y="6191250"/>
            <a:ext cx="11163300" cy="19050"/>
          </a:xfrm>
          <a:prstGeom prst="rect">
            <a:avLst/>
          </a:prstGeom>
          <a:solidFill>
            <a:srgbClr val="111827"/>
          </a:solidFill>
          <a:ln w="0">
            <a:solidFill>
              <a:srgbClr val="000000">
                <a:alpha val="0"/>
              </a:srgbClr>
            </a:solidFill>
            <a:prstDash val="solid"/>
          </a:ln>
        </p:spPr>
        <p:txBody>
          <a:bodyPr/>
          <a:lstStyle/>
          <a:p>
            <a:endParaRPr lang="en-US"/>
          </a:p>
        </p:txBody>
      </p:sp>
      <mc:AlternateContent xmlns:mc="http://schemas.openxmlformats.org/markup-compatibility/2006">
        <mc:Choice xmlns:am3d="http://schemas.microsoft.com/office/drawing/2017/model3d" Requires="am3d">
          <p:graphicFrame>
            <p:nvGraphicFramePr>
              <p:cNvPr id="3" name="3D Model 2">
                <a:extLst>
                  <a:ext uri="{FF2B5EF4-FFF2-40B4-BE49-F238E27FC236}">
                    <a16:creationId xmlns:a16="http://schemas.microsoft.com/office/drawing/2014/main" id="{D8D760FA-9A5F-E71F-572F-7C4C5DD2845B}"/>
                  </a:ext>
                </a:extLst>
              </p:cNvPr>
              <p:cNvGraphicFramePr>
                <a:graphicFrameLocks noChangeAspect="1"/>
              </p:cNvGraphicFramePr>
              <p:nvPr>
                <p:extLst>
                  <p:ext uri="{D42A27DB-BD31-4B8C-83A1-F6EECF244321}">
                    <p14:modId xmlns:p14="http://schemas.microsoft.com/office/powerpoint/2010/main" val="94888923"/>
                  </p:ext>
                </p:extLst>
              </p:nvPr>
            </p:nvGraphicFramePr>
            <p:xfrm>
              <a:off x="4180701" y="1513701"/>
              <a:ext cx="3830590" cy="3830589"/>
            </p:xfrm>
            <a:graphic>
              <a:graphicData uri="http://schemas.microsoft.com/office/drawing/2017/model3d">
                <am3d:model3d r:embed="rId3">
                  <am3d:spPr>
                    <a:xfrm>
                      <a:off x="0" y="0"/>
                      <a:ext cx="3830590" cy="3830589"/>
                    </a:xfrm>
                    <a:prstGeom prst="rect">
                      <a:avLst/>
                    </a:prstGeom>
                  </am3d:spPr>
                  <am3d:camera>
                    <am3d:pos x="0" y="0" z="71392945"/>
                    <am3d:up dx="0" dy="36000000" dz="0"/>
                    <am3d:lookAt x="0" y="0" z="0"/>
                    <am3d:perspective fov="2700000"/>
                  </am3d:camera>
                  <am3d:trans>
                    <am3d:meterPerModelUnit n="19685" d="1000000"/>
                    <am3d:preTrans dx="-18477667" dy="-18018387" dz="20977395"/>
                    <am3d:scale>
                      <am3d:sx n="1000000" d="1000000"/>
                      <am3d:sy n="1000000" d="1000000"/>
                      <am3d:sz n="1000000" d="1000000"/>
                    </am3d:scale>
                    <am3d:rot/>
                    <am3d:postTrans dx="0" dy="0" dz="0"/>
                  </am3d:trans>
                  <am3d:raster rName="Office3DRenderer" rVer="16.0.8326">
                    <am3d:blip r:embed="rId4"/>
                  </am3d:raster>
                  <am3d:objViewport viewportSz="541866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a:extLst>
                  <a:ext uri="{FF2B5EF4-FFF2-40B4-BE49-F238E27FC236}">
                    <a16:creationId xmlns:a16="http://schemas.microsoft.com/office/drawing/2014/main" id="{D8D760FA-9A5F-E71F-572F-7C4C5DD2845B}"/>
                  </a:ext>
                </a:extLst>
              </p:cNvPr>
              <p:cNvPicPr>
                <a:picLocks noGrp="1" noRot="1" noChangeAspect="1" noMove="1" noResize="1" noEditPoints="1" noAdjustHandles="1" noChangeArrowheads="1" noChangeShapeType="1" noCrop="1"/>
              </p:cNvPicPr>
              <p:nvPr/>
            </p:nvPicPr>
            <p:blipFill>
              <a:blip r:embed="rId4"/>
              <a:stretch>
                <a:fillRect/>
              </a:stretch>
            </p:blipFill>
            <p:spPr>
              <a:xfrm>
                <a:off x="4180701" y="1513701"/>
                <a:ext cx="3830590" cy="3830589"/>
              </a:xfrm>
              <a:prstGeom prst="rect">
                <a:avLst/>
              </a:prstGeom>
            </p:spPr>
          </p:pic>
        </mc:Fallback>
      </mc:AlternateContent>
    </p:spTree>
    <p:extLst>
      <p:ext uri="{BB962C8B-B14F-4D97-AF65-F5344CB8AC3E}">
        <p14:creationId xmlns:p14="http://schemas.microsoft.com/office/powerpoint/2010/main" val="42906470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47BFA0-F3F4-4F09-A4F7-182AE86D2259}"/>
              </a:ext>
            </a:extLst>
          </p:cNvPr>
          <p:cNvSpPr>
            <a:spLocks noGrp="1"/>
          </p:cNvSpPr>
          <p:nvPr/>
        </p:nvSpPr>
        <p:spPr>
          <a:xfrm>
            <a:off x="0" y="742950"/>
            <a:ext cx="12192000" cy="11430"/>
          </a:xfrm>
          <a:prstGeom prst="rect">
            <a:avLst/>
          </a:prstGeom>
          <a:solidFill>
            <a:srgbClr val="CBD5E1"/>
          </a:solidFill>
          <a:ln w="0">
            <a:solidFill>
              <a:srgbClr val="000000">
                <a:alpha val="0"/>
              </a:srgbClr>
            </a:solidFill>
            <a:prstDash val="solid"/>
          </a:ln>
        </p:spPr>
        <p:txBody>
          <a:bodyPr/>
          <a:lstStyle/>
          <a:p>
            <a:endParaRPr lang="en-US"/>
          </a:p>
        </p:txBody>
      </p:sp>
      <p:sp>
        <p:nvSpPr>
          <p:cNvPr id="4" name="Rectangle 3">
            <a:extLst>
              <a:ext uri="{FF2B5EF4-FFF2-40B4-BE49-F238E27FC236}">
                <a16:creationId xmlns:a16="http://schemas.microsoft.com/office/drawing/2014/main" id="{458F8194-53A5-4460-ABCC-1836DBC2A10D}"/>
              </a:ext>
            </a:extLst>
          </p:cNvPr>
          <p:cNvSpPr>
            <a:spLocks noGrp="1"/>
          </p:cNvSpPr>
          <p:nvPr/>
        </p:nvSpPr>
        <p:spPr>
          <a:xfrm>
            <a:off x="514350" y="6191250"/>
            <a:ext cx="11163300" cy="19050"/>
          </a:xfrm>
          <a:prstGeom prst="rect">
            <a:avLst/>
          </a:prstGeom>
          <a:solidFill>
            <a:srgbClr val="111827"/>
          </a:solidFill>
          <a:ln w="0">
            <a:solidFill>
              <a:srgbClr val="000000">
                <a:alpha val="0"/>
              </a:srgbClr>
            </a:solidFill>
            <a:prstDash val="solid"/>
          </a:ln>
        </p:spPr>
        <p:txBody>
          <a:bodyPr/>
          <a:lstStyle/>
          <a:p>
            <a:endParaRPr lang="en-US"/>
          </a:p>
        </p:txBody>
      </p:sp>
      <p:sp>
        <p:nvSpPr>
          <p:cNvPr id="8" name="Rectangle 7">
            <a:extLst>
              <a:ext uri="{FF2B5EF4-FFF2-40B4-BE49-F238E27FC236}">
                <a16:creationId xmlns:a16="http://schemas.microsoft.com/office/drawing/2014/main" id="{8C107F9A-6CFF-412C-AB28-F804528F6EFF}"/>
              </a:ext>
            </a:extLst>
          </p:cNvPr>
          <p:cNvSpPr>
            <a:spLocks noGrp="1"/>
          </p:cNvSpPr>
          <p:nvPr/>
        </p:nvSpPr>
        <p:spPr>
          <a:xfrm>
            <a:off x="666750" y="228600"/>
            <a:ext cx="8763000" cy="3810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100" b="1">
                <a:solidFill>
                  <a:srgbClr val="111827"/>
                </a:solidFill>
                <a:latin typeface="Georgia"/>
                <a:ea typeface="Georgia"/>
                <a:cs typeface="Georgia"/>
              </a:defRPr>
            </a:pPr>
            <a:r>
              <a:rPr sz="2100" b="1">
                <a:solidFill>
                  <a:srgbClr val="111827"/>
                </a:solidFill>
                <a:latin typeface="Georgia"/>
                <a:ea typeface="Georgia"/>
                <a:cs typeface="Georgia"/>
              </a:rPr>
              <a:t>Why the Ideal Design Needed Redesign</a:t>
            </a:r>
          </a:p>
        </p:txBody>
      </p:sp>
      <p:sp>
        <p:nvSpPr>
          <p:cNvPr id="9" name="Rectangle 8">
            <a:extLst>
              <a:ext uri="{FF2B5EF4-FFF2-40B4-BE49-F238E27FC236}">
                <a16:creationId xmlns:a16="http://schemas.microsoft.com/office/drawing/2014/main" id="{130965C3-7038-4B47-99C7-67924E272E25}"/>
              </a:ext>
            </a:extLst>
          </p:cNvPr>
          <p:cNvSpPr>
            <a:spLocks noGrp="1"/>
          </p:cNvSpPr>
          <p:nvPr/>
        </p:nvSpPr>
        <p:spPr>
          <a:xfrm>
            <a:off x="666750" y="914400"/>
            <a:ext cx="9715500" cy="3619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0">
                <a:solidFill>
                  <a:srgbClr val="64748B"/>
                </a:solidFill>
                <a:latin typeface="Aptos"/>
                <a:ea typeface="Aptos"/>
                <a:cs typeface="Aptos"/>
              </a:defRPr>
            </a:pPr>
            <a:r>
              <a:rPr sz="1200" b="0">
                <a:solidFill>
                  <a:srgbClr val="64748B"/>
                </a:solidFill>
                <a:latin typeface="Aptos"/>
                <a:ea typeface="Aptos"/>
                <a:cs typeface="Aptos"/>
              </a:rPr>
              <a:t>The cooler baseline had to become a buildable thermal system.</a:t>
            </a:r>
          </a:p>
        </p:txBody>
      </p:sp>
      <p:sp>
        <p:nvSpPr>
          <p:cNvPr id="10" name="Rectangle 9">
            <a:extLst>
              <a:ext uri="{FF2B5EF4-FFF2-40B4-BE49-F238E27FC236}">
                <a16:creationId xmlns:a16="http://schemas.microsoft.com/office/drawing/2014/main" id="{B0D8A77B-106A-44FC-9892-53A046986998}"/>
              </a:ext>
            </a:extLst>
          </p:cNvPr>
          <p:cNvSpPr>
            <a:spLocks noGrp="1"/>
          </p:cNvSpPr>
          <p:nvPr/>
        </p:nvSpPr>
        <p:spPr>
          <a:xfrm>
            <a:off x="952500" y="1809750"/>
            <a:ext cx="4000500" cy="2571750"/>
          </a:xfrm>
          <a:prstGeom prst="rect">
            <a:avLst/>
          </a:prstGeom>
          <a:solidFill>
            <a:srgbClr val="FFFFFF"/>
          </a:solidFill>
          <a:ln w="9525">
            <a:solidFill>
              <a:srgbClr val="CBD5E1"/>
            </a:solidFill>
            <a:prstDash val="solid"/>
          </a:ln>
        </p:spPr>
        <p:txBody>
          <a:bodyPr/>
          <a:lstStyle/>
          <a:p>
            <a:endParaRPr lang="en-US"/>
          </a:p>
        </p:txBody>
      </p:sp>
      <p:sp>
        <p:nvSpPr>
          <p:cNvPr id="11" name="Rectangle 10">
            <a:extLst>
              <a:ext uri="{FF2B5EF4-FFF2-40B4-BE49-F238E27FC236}">
                <a16:creationId xmlns:a16="http://schemas.microsoft.com/office/drawing/2014/main" id="{6D7340C6-6C84-4B6E-A789-7AF850B0B5ED}"/>
              </a:ext>
            </a:extLst>
          </p:cNvPr>
          <p:cNvSpPr>
            <a:spLocks noGrp="1"/>
          </p:cNvSpPr>
          <p:nvPr/>
        </p:nvSpPr>
        <p:spPr>
          <a:xfrm>
            <a:off x="952500" y="1809750"/>
            <a:ext cx="4000500" cy="28575"/>
          </a:xfrm>
          <a:prstGeom prst="rect">
            <a:avLst/>
          </a:prstGeom>
          <a:solidFill>
            <a:srgbClr val="1D4ED8"/>
          </a:solidFill>
          <a:ln w="0">
            <a:solidFill>
              <a:srgbClr val="000000">
                <a:alpha val="0"/>
              </a:srgbClr>
            </a:solidFill>
            <a:prstDash val="solid"/>
          </a:ln>
        </p:spPr>
        <p:txBody>
          <a:bodyPr/>
          <a:lstStyle/>
          <a:p>
            <a:endParaRPr lang="en-US"/>
          </a:p>
        </p:txBody>
      </p:sp>
      <p:sp>
        <p:nvSpPr>
          <p:cNvPr id="12" name="Rectangle 11">
            <a:extLst>
              <a:ext uri="{FF2B5EF4-FFF2-40B4-BE49-F238E27FC236}">
                <a16:creationId xmlns:a16="http://schemas.microsoft.com/office/drawing/2014/main" id="{646B9251-60F0-400C-94D4-1E42F1129A25}"/>
              </a:ext>
            </a:extLst>
          </p:cNvPr>
          <p:cNvSpPr>
            <a:spLocks noGrp="1"/>
          </p:cNvSpPr>
          <p:nvPr/>
        </p:nvSpPr>
        <p:spPr>
          <a:xfrm>
            <a:off x="1123950" y="1981200"/>
            <a:ext cx="36576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D4ED8"/>
                </a:solidFill>
                <a:latin typeface="Aptos"/>
                <a:ea typeface="Aptos"/>
                <a:cs typeface="Aptos"/>
              </a:defRPr>
            </a:pPr>
            <a:r>
              <a:rPr sz="1125" b="1">
                <a:solidFill>
                  <a:srgbClr val="1D4ED8"/>
                </a:solidFill>
                <a:latin typeface="Aptos"/>
                <a:ea typeface="Aptos"/>
                <a:cs typeface="Aptos"/>
              </a:rPr>
              <a:t>17-fin ideal baseline</a:t>
            </a:r>
          </a:p>
        </p:txBody>
      </p:sp>
      <p:sp>
        <p:nvSpPr>
          <p:cNvPr id="13" name="Rectangle 12">
            <a:extLst>
              <a:ext uri="{FF2B5EF4-FFF2-40B4-BE49-F238E27FC236}">
                <a16:creationId xmlns:a16="http://schemas.microsoft.com/office/drawing/2014/main" id="{7959506C-F342-476E-882E-72E4BAB87095}"/>
              </a:ext>
            </a:extLst>
          </p:cNvPr>
          <p:cNvSpPr>
            <a:spLocks noGrp="1"/>
          </p:cNvSpPr>
          <p:nvPr/>
        </p:nvSpPr>
        <p:spPr>
          <a:xfrm>
            <a:off x="1123950" y="2324100"/>
            <a:ext cx="3657600" cy="19050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0">
                <a:solidFill>
                  <a:srgbClr val="263241"/>
                </a:solidFill>
                <a:latin typeface="Aptos"/>
                <a:ea typeface="Aptos"/>
                <a:cs typeface="Aptos"/>
              </a:defRPr>
            </a:pPr>
            <a:r>
              <a:rPr sz="1125" b="0">
                <a:solidFill>
                  <a:srgbClr val="263241"/>
                </a:solidFill>
                <a:latin typeface="Aptos"/>
                <a:ea typeface="Aptos"/>
                <a:cs typeface="Aptos"/>
              </a:rPr>
              <a:t>• Cooler simulation result: 61.487°C</a:t>
            </a:r>
          </a:p>
          <a:p>
            <a:pPr algn="l">
              <a:defRPr sz="1125" b="0">
                <a:solidFill>
                  <a:srgbClr val="263241"/>
                </a:solidFill>
                <a:latin typeface="Aptos"/>
                <a:ea typeface="Aptos"/>
                <a:cs typeface="Aptos"/>
              </a:defRPr>
            </a:pPr>
            <a:r>
              <a:rPr sz="1125" b="0">
                <a:solidFill>
                  <a:srgbClr val="263241"/>
                </a:solidFill>
                <a:latin typeface="Aptos"/>
                <a:ea typeface="Aptos"/>
                <a:cs typeface="Aptos"/>
              </a:rPr>
              <a:t>• Narrower spacing and less access margin</a:t>
            </a:r>
          </a:p>
          <a:p>
            <a:pPr algn="l">
              <a:defRPr sz="1125" b="0">
                <a:solidFill>
                  <a:srgbClr val="263241"/>
                </a:solidFill>
                <a:latin typeface="Aptos"/>
                <a:ea typeface="Aptos"/>
                <a:cs typeface="Aptos"/>
              </a:defRPr>
            </a:pPr>
            <a:r>
              <a:rPr sz="1125" b="0">
                <a:solidFill>
                  <a:srgbClr val="263241"/>
                </a:solidFill>
                <a:latin typeface="Aptos"/>
                <a:ea typeface="Aptos"/>
                <a:cs typeface="Aptos"/>
              </a:rPr>
              <a:t>• Thermal-first geometry, not final product geometry</a:t>
            </a:r>
          </a:p>
        </p:txBody>
      </p:sp>
      <p:sp>
        <p:nvSpPr>
          <p:cNvPr id="14" name="Rectangle 13">
            <a:extLst>
              <a:ext uri="{FF2B5EF4-FFF2-40B4-BE49-F238E27FC236}">
                <a16:creationId xmlns:a16="http://schemas.microsoft.com/office/drawing/2014/main" id="{20BA679C-92FB-4185-BC3F-7CE8F6EB4E5D}"/>
              </a:ext>
            </a:extLst>
          </p:cNvPr>
          <p:cNvSpPr>
            <a:spLocks noGrp="1"/>
          </p:cNvSpPr>
          <p:nvPr/>
        </p:nvSpPr>
        <p:spPr>
          <a:xfrm>
            <a:off x="7239000" y="1809750"/>
            <a:ext cx="4000500" cy="2571750"/>
          </a:xfrm>
          <a:prstGeom prst="rect">
            <a:avLst/>
          </a:prstGeom>
          <a:solidFill>
            <a:srgbClr val="FFFFFF"/>
          </a:solidFill>
          <a:ln w="9525">
            <a:solidFill>
              <a:srgbClr val="CBD5E1"/>
            </a:solidFill>
            <a:prstDash val="solid"/>
          </a:ln>
        </p:spPr>
        <p:txBody>
          <a:bodyPr/>
          <a:lstStyle/>
          <a:p>
            <a:endParaRPr lang="en-US"/>
          </a:p>
        </p:txBody>
      </p:sp>
      <p:sp>
        <p:nvSpPr>
          <p:cNvPr id="15" name="Rectangle 14">
            <a:extLst>
              <a:ext uri="{FF2B5EF4-FFF2-40B4-BE49-F238E27FC236}">
                <a16:creationId xmlns:a16="http://schemas.microsoft.com/office/drawing/2014/main" id="{7D61D534-EFEF-4970-A149-D49FFC55C060}"/>
              </a:ext>
            </a:extLst>
          </p:cNvPr>
          <p:cNvSpPr>
            <a:spLocks noGrp="1"/>
          </p:cNvSpPr>
          <p:nvPr/>
        </p:nvSpPr>
        <p:spPr>
          <a:xfrm>
            <a:off x="7239000" y="1809750"/>
            <a:ext cx="4000500" cy="28575"/>
          </a:xfrm>
          <a:prstGeom prst="rect">
            <a:avLst/>
          </a:prstGeom>
          <a:solidFill>
            <a:srgbClr val="047857"/>
          </a:solidFill>
          <a:ln w="0">
            <a:solidFill>
              <a:srgbClr val="000000">
                <a:alpha val="0"/>
              </a:srgbClr>
            </a:solidFill>
            <a:prstDash val="solid"/>
          </a:ln>
        </p:spPr>
        <p:txBody>
          <a:bodyPr/>
          <a:lstStyle/>
          <a:p>
            <a:endParaRPr lang="en-US"/>
          </a:p>
        </p:txBody>
      </p:sp>
      <p:sp>
        <p:nvSpPr>
          <p:cNvPr id="16" name="Rectangle 15">
            <a:extLst>
              <a:ext uri="{FF2B5EF4-FFF2-40B4-BE49-F238E27FC236}">
                <a16:creationId xmlns:a16="http://schemas.microsoft.com/office/drawing/2014/main" id="{ED39E82F-C048-4DA4-88B8-02E16B5533AD}"/>
              </a:ext>
            </a:extLst>
          </p:cNvPr>
          <p:cNvSpPr>
            <a:spLocks noGrp="1"/>
          </p:cNvSpPr>
          <p:nvPr/>
        </p:nvSpPr>
        <p:spPr>
          <a:xfrm>
            <a:off x="7410450" y="1981200"/>
            <a:ext cx="36576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047857"/>
                </a:solidFill>
                <a:latin typeface="Aptos"/>
                <a:ea typeface="Aptos"/>
                <a:cs typeface="Aptos"/>
              </a:defRPr>
            </a:pPr>
            <a:r>
              <a:rPr sz="1125" b="1">
                <a:solidFill>
                  <a:srgbClr val="047857"/>
                </a:solidFill>
                <a:latin typeface="Aptos"/>
                <a:ea typeface="Aptos"/>
                <a:cs typeface="Aptos"/>
              </a:rPr>
              <a:t>15-fin DFMA design</a:t>
            </a:r>
          </a:p>
        </p:txBody>
      </p:sp>
      <p:sp>
        <p:nvSpPr>
          <p:cNvPr id="17" name="Rectangle 16">
            <a:extLst>
              <a:ext uri="{FF2B5EF4-FFF2-40B4-BE49-F238E27FC236}">
                <a16:creationId xmlns:a16="http://schemas.microsoft.com/office/drawing/2014/main" id="{B7145D47-074A-42BB-B778-8FF2C3798021}"/>
              </a:ext>
            </a:extLst>
          </p:cNvPr>
          <p:cNvSpPr>
            <a:spLocks noGrp="1"/>
          </p:cNvSpPr>
          <p:nvPr/>
        </p:nvSpPr>
        <p:spPr>
          <a:xfrm>
            <a:off x="7410450" y="2324100"/>
            <a:ext cx="3657600" cy="19050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0">
                <a:solidFill>
                  <a:srgbClr val="263241"/>
                </a:solidFill>
                <a:latin typeface="Aptos"/>
                <a:ea typeface="Aptos"/>
                <a:cs typeface="Aptos"/>
              </a:defRPr>
            </a:pPr>
            <a:r>
              <a:rPr sz="1125" b="0">
                <a:solidFill>
                  <a:srgbClr val="263241"/>
                </a:solidFill>
                <a:latin typeface="Aptos"/>
                <a:ea typeface="Aptos"/>
                <a:cs typeface="Aptos"/>
              </a:rPr>
              <a:t>• MATLAB predicts 69.85°C</a:t>
            </a:r>
          </a:p>
          <a:p>
            <a:pPr algn="l">
              <a:defRPr sz="1125" b="0">
                <a:solidFill>
                  <a:srgbClr val="263241"/>
                </a:solidFill>
                <a:latin typeface="Aptos"/>
                <a:ea typeface="Aptos"/>
                <a:cs typeface="Aptos"/>
              </a:defRPr>
            </a:pPr>
            <a:r>
              <a:rPr sz="1125" b="0">
                <a:solidFill>
                  <a:srgbClr val="263241"/>
                </a:solidFill>
                <a:latin typeface="Aptos"/>
                <a:ea typeface="Aptos"/>
                <a:cs typeface="Aptos"/>
              </a:rPr>
              <a:t>• Fusion 360 predicts 69.775°C</a:t>
            </a:r>
          </a:p>
          <a:p>
            <a:pPr algn="l">
              <a:defRPr sz="1125" b="0">
                <a:solidFill>
                  <a:srgbClr val="263241"/>
                </a:solidFill>
                <a:latin typeface="Aptos"/>
                <a:ea typeface="Aptos"/>
                <a:cs typeface="Aptos"/>
              </a:defRPr>
            </a:pPr>
            <a:r>
              <a:rPr sz="1125" b="0">
                <a:solidFill>
                  <a:srgbClr val="263241"/>
                </a:solidFill>
                <a:latin typeface="Aptos"/>
                <a:ea typeface="Aptos"/>
                <a:cs typeface="Aptos"/>
              </a:rPr>
              <a:t>• 2.557 mm spacing improves airflow practicality and tool access</a:t>
            </a:r>
          </a:p>
        </p:txBody>
      </p:sp>
      <p:sp>
        <p:nvSpPr>
          <p:cNvPr id="18" name="Rectangle 17">
            <a:extLst>
              <a:ext uri="{FF2B5EF4-FFF2-40B4-BE49-F238E27FC236}">
                <a16:creationId xmlns:a16="http://schemas.microsoft.com/office/drawing/2014/main" id="{E4587932-E703-4A75-9486-6C96F0E1F2B0}"/>
              </a:ext>
            </a:extLst>
          </p:cNvPr>
          <p:cNvSpPr>
            <a:spLocks noGrp="1"/>
          </p:cNvSpPr>
          <p:nvPr/>
        </p:nvSpPr>
        <p:spPr>
          <a:xfrm>
            <a:off x="5238750" y="2952750"/>
            <a:ext cx="1714500" cy="38100"/>
          </a:xfrm>
          <a:prstGeom prst="rect">
            <a:avLst/>
          </a:prstGeom>
          <a:solidFill>
            <a:srgbClr val="B7791F"/>
          </a:solidFill>
          <a:ln w="0">
            <a:solidFill>
              <a:srgbClr val="000000">
                <a:alpha val="0"/>
              </a:srgbClr>
            </a:solidFill>
            <a:prstDash val="solid"/>
          </a:ln>
        </p:spPr>
        <p:txBody>
          <a:bodyPr/>
          <a:lstStyle/>
          <a:p>
            <a:endParaRPr lang="en-US"/>
          </a:p>
        </p:txBody>
      </p:sp>
      <p:sp>
        <p:nvSpPr>
          <p:cNvPr id="19" name="Rectangle 18">
            <a:extLst>
              <a:ext uri="{FF2B5EF4-FFF2-40B4-BE49-F238E27FC236}">
                <a16:creationId xmlns:a16="http://schemas.microsoft.com/office/drawing/2014/main" id="{E090320A-0706-4994-9D86-67AC3E8E156C}"/>
              </a:ext>
            </a:extLst>
          </p:cNvPr>
          <p:cNvSpPr>
            <a:spLocks noGrp="1"/>
          </p:cNvSpPr>
          <p:nvPr/>
        </p:nvSpPr>
        <p:spPr>
          <a:xfrm>
            <a:off x="5257800" y="2400300"/>
            <a:ext cx="1676400" cy="4572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575" b="1">
                <a:solidFill>
                  <a:srgbClr val="B7791F"/>
                </a:solidFill>
                <a:latin typeface="Aptos"/>
                <a:ea typeface="Aptos"/>
                <a:cs typeface="Aptos"/>
              </a:defRPr>
            </a:pPr>
            <a:r>
              <a:rPr sz="1575" b="1">
                <a:solidFill>
                  <a:srgbClr val="B7791F"/>
                </a:solidFill>
                <a:latin typeface="Aptos"/>
                <a:ea typeface="Aptos"/>
                <a:cs typeface="Aptos"/>
              </a:rPr>
              <a:t>DFMA</a:t>
            </a:r>
          </a:p>
          <a:p>
            <a:pPr algn="ctr">
              <a:defRPr sz="1575" b="1">
                <a:solidFill>
                  <a:srgbClr val="B7791F"/>
                </a:solidFill>
                <a:latin typeface="Aptos"/>
                <a:ea typeface="Aptos"/>
                <a:cs typeface="Aptos"/>
              </a:defRPr>
            </a:pPr>
            <a:r>
              <a:rPr sz="1575" b="1">
                <a:solidFill>
                  <a:srgbClr val="B7791F"/>
                </a:solidFill>
                <a:latin typeface="Aptos"/>
                <a:ea typeface="Aptos"/>
                <a:cs typeface="Aptos"/>
              </a:rPr>
              <a:t>REFINEMENT</a:t>
            </a:r>
          </a:p>
        </p:txBody>
      </p:sp>
      <p:sp>
        <p:nvSpPr>
          <p:cNvPr id="20" name="Rectangle 19">
            <a:extLst>
              <a:ext uri="{FF2B5EF4-FFF2-40B4-BE49-F238E27FC236}">
                <a16:creationId xmlns:a16="http://schemas.microsoft.com/office/drawing/2014/main" id="{78CAF1AF-6814-432A-92B1-6E6F0B4E9AB6}"/>
              </a:ext>
            </a:extLst>
          </p:cNvPr>
          <p:cNvSpPr>
            <a:spLocks noGrp="1"/>
          </p:cNvSpPr>
          <p:nvPr/>
        </p:nvSpPr>
        <p:spPr>
          <a:xfrm>
            <a:off x="1714500" y="5257800"/>
            <a:ext cx="8763000" cy="3810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275" b="1">
                <a:solidFill>
                  <a:srgbClr val="111827"/>
                </a:solidFill>
                <a:latin typeface="Georgia"/>
                <a:ea typeface="Georgia"/>
                <a:cs typeface="Georgia"/>
              </a:defRPr>
            </a:pPr>
            <a:r>
              <a:rPr sz="1275" b="1">
                <a:solidFill>
                  <a:srgbClr val="111827"/>
                </a:solidFill>
                <a:latin typeface="Georgia"/>
                <a:ea typeface="Georgia"/>
                <a:cs typeface="Georgia"/>
              </a:rPr>
              <a:t>Engineering decision: keep the 17-fin model as the thermal baseline, then select the 15-fin design as the manufacturable product direction.</a:t>
            </a:r>
          </a:p>
        </p:txBody>
      </p:sp>
      <mc:AlternateContent xmlns:mc="http://schemas.openxmlformats.org/markup-compatibility/2006">
        <mc:Choice xmlns:am3d="http://schemas.microsoft.com/office/drawing/2017/model3d" Requires="am3d">
          <p:graphicFrame>
            <p:nvGraphicFramePr>
              <p:cNvPr id="22" name="3D Model 21">
                <a:extLst>
                  <a:ext uri="{FF2B5EF4-FFF2-40B4-BE49-F238E27FC236}">
                    <a16:creationId xmlns:a16="http://schemas.microsoft.com/office/drawing/2014/main" id="{607CAD20-34E9-6672-7064-94B9F876F058}"/>
                  </a:ext>
                </a:extLst>
              </p:cNvPr>
              <p:cNvGraphicFramePr>
                <a:graphicFrameLocks noChangeAspect="1"/>
              </p:cNvGraphicFramePr>
              <p:nvPr>
                <p:extLst>
                  <p:ext uri="{D42A27DB-BD31-4B8C-83A1-F6EECF244321}">
                    <p14:modId xmlns:p14="http://schemas.microsoft.com/office/powerpoint/2010/main" val="3494941850"/>
                  </p:ext>
                </p:extLst>
              </p:nvPr>
            </p:nvGraphicFramePr>
            <p:xfrm>
              <a:off x="2132367" y="2993310"/>
              <a:ext cx="1293149" cy="1262327"/>
            </p:xfrm>
            <a:graphic>
              <a:graphicData uri="http://schemas.microsoft.com/office/drawing/2017/model3d">
                <am3d:model3d r:embed="rId3">
                  <am3d:spPr>
                    <a:xfrm>
                      <a:off x="0" y="0"/>
                      <a:ext cx="1293149" cy="1262327"/>
                    </a:xfrm>
                    <a:prstGeom prst="rect">
                      <a:avLst/>
                    </a:prstGeom>
                  </am3d:spPr>
                  <am3d:camera>
                    <am3d:pos x="0" y="0" z="71392945"/>
                    <am3d:up dx="0" dy="36000000" dz="0"/>
                    <am3d:lookAt x="0" y="0" z="0"/>
                    <am3d:perspective fov="2700000"/>
                  </am3d:camera>
                  <am3d:trans>
                    <am3d:meterPerModelUnit n="19685" d="1000000"/>
                    <am3d:preTrans dx="-18477667" dy="-18018387" dz="20977395"/>
                    <am3d:scale>
                      <am3d:sx n="1000000" d="1000000"/>
                      <am3d:sy n="1000000" d="1000000"/>
                      <am3d:sz n="1000000" d="1000000"/>
                    </am3d:scale>
                    <am3d:rot ax="-8666886" ay="-912462" az="10162936"/>
                    <am3d:postTrans dx="0" dy="0" dz="0"/>
                  </am3d:trans>
                  <am3d:raster rName="Office3DRenderer" rVer="16.0.8326">
                    <am3d:blip r:embed="rId4"/>
                  </am3d:raster>
                  <am3d:objViewport viewportSz="154272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2" name="3D Model 21">
                <a:extLst>
                  <a:ext uri="{FF2B5EF4-FFF2-40B4-BE49-F238E27FC236}">
                    <a16:creationId xmlns:a16="http://schemas.microsoft.com/office/drawing/2014/main" id="{607CAD20-34E9-6672-7064-94B9F876F058}"/>
                  </a:ext>
                </a:extLst>
              </p:cNvPr>
              <p:cNvPicPr>
                <a:picLocks noGrp="1" noRot="1" noChangeAspect="1" noMove="1" noResize="1" noEditPoints="1" noAdjustHandles="1" noChangeArrowheads="1" noChangeShapeType="1" noCrop="1"/>
              </p:cNvPicPr>
              <p:nvPr/>
            </p:nvPicPr>
            <p:blipFill>
              <a:blip r:embed="rId4"/>
              <a:stretch>
                <a:fillRect/>
              </a:stretch>
            </p:blipFill>
            <p:spPr>
              <a:xfrm>
                <a:off x="2132367" y="2993310"/>
                <a:ext cx="1293149" cy="1262327"/>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23" name="3D Model 22">
                <a:extLst>
                  <a:ext uri="{FF2B5EF4-FFF2-40B4-BE49-F238E27FC236}">
                    <a16:creationId xmlns:a16="http://schemas.microsoft.com/office/drawing/2014/main" id="{120393CC-E083-B24D-DE5F-547516D31F0E}"/>
                  </a:ext>
                </a:extLst>
              </p:cNvPr>
              <p:cNvGraphicFramePr>
                <a:graphicFrameLocks noChangeAspect="1"/>
              </p:cNvGraphicFramePr>
              <p:nvPr>
                <p:extLst>
                  <p:ext uri="{D42A27DB-BD31-4B8C-83A1-F6EECF244321}">
                    <p14:modId xmlns:p14="http://schemas.microsoft.com/office/powerpoint/2010/main" val="3253909828"/>
                  </p:ext>
                </p:extLst>
              </p:nvPr>
            </p:nvGraphicFramePr>
            <p:xfrm>
              <a:off x="8498298" y="2935953"/>
              <a:ext cx="1325695" cy="1293148"/>
            </p:xfrm>
            <a:graphic>
              <a:graphicData uri="http://schemas.microsoft.com/office/drawing/2017/model3d">
                <am3d:model3d r:embed="rId5">
                  <am3d:spPr>
                    <a:xfrm>
                      <a:off x="0" y="0"/>
                      <a:ext cx="1325695" cy="1293148"/>
                    </a:xfrm>
                    <a:prstGeom prst="rect">
                      <a:avLst/>
                    </a:prstGeom>
                  </am3d:spPr>
                  <am3d:camera>
                    <am3d:pos x="0" y="0" z="72189951"/>
                    <am3d:up dx="0" dy="36000000" dz="0"/>
                    <am3d:lookAt x="0" y="0" z="0"/>
                    <am3d:perspective fov="2700000"/>
                  </am3d:camera>
                  <am3d:trans>
                    <am3d:meterPerModelUnit n="19685039" d="1000000"/>
                    <am3d:preTrans dx="-3761193" dy="-3089552" dz="10732676"/>
                    <am3d:scale>
                      <am3d:sx n="1000000" d="1000000"/>
                      <am3d:sy n="1000000" d="1000000"/>
                      <am3d:sz n="1000000" d="1000000"/>
                    </am3d:scale>
                    <am3d:rot ax="-8761231" ay="841837" az="-10243211"/>
                    <am3d:postTrans dx="0" dy="0" dz="0"/>
                  </am3d:trans>
                  <am3d:raster rName="Office3DRenderer" rVer="16.0.8326">
                    <am3d:blip r:embed="rId6"/>
                  </am3d:raster>
                  <am3d:objViewport viewportSz="157080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3D Model 22">
                <a:extLst>
                  <a:ext uri="{FF2B5EF4-FFF2-40B4-BE49-F238E27FC236}">
                    <a16:creationId xmlns:a16="http://schemas.microsoft.com/office/drawing/2014/main" id="{120393CC-E083-B24D-DE5F-547516D31F0E}"/>
                  </a:ext>
                </a:extLst>
              </p:cNvPr>
              <p:cNvPicPr>
                <a:picLocks noGrp="1" noRot="1" noChangeAspect="1" noMove="1" noResize="1" noEditPoints="1" noAdjustHandles="1" noChangeArrowheads="1" noChangeShapeType="1" noCrop="1"/>
              </p:cNvPicPr>
              <p:nvPr/>
            </p:nvPicPr>
            <p:blipFill>
              <a:blip r:embed="rId6"/>
              <a:stretch>
                <a:fillRect/>
              </a:stretch>
            </p:blipFill>
            <p:spPr>
              <a:xfrm>
                <a:off x="8498298" y="2935953"/>
                <a:ext cx="1325695" cy="1293148"/>
              </a:xfrm>
              <a:prstGeom prst="rect">
                <a:avLst/>
              </a:prstGeom>
            </p:spPr>
          </p:pic>
        </mc:Fallback>
      </mc:AlternateContent>
    </p:spTree>
    <p:extLst>
      <p:ext uri="{BB962C8B-B14F-4D97-AF65-F5344CB8AC3E}">
        <p14:creationId xmlns:p14="http://schemas.microsoft.com/office/powerpoint/2010/main" val="15194999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B0C1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DDEE94-3D4C-424B-A48A-0F9C7AA09E6A}"/>
              </a:ext>
            </a:extLst>
          </p:cNvPr>
          <p:cNvSpPr>
            <a:spLocks noGrp="1"/>
          </p:cNvSpPr>
          <p:nvPr/>
        </p:nvSpPr>
        <p:spPr>
          <a:xfrm>
            <a:off x="762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3" name="Rectangle 2">
            <a:extLst>
              <a:ext uri="{FF2B5EF4-FFF2-40B4-BE49-F238E27FC236}">
                <a16:creationId xmlns:a16="http://schemas.microsoft.com/office/drawing/2014/main" id="{93EA29E0-B069-4728-80F7-C1E4071B7070}"/>
              </a:ext>
            </a:extLst>
          </p:cNvPr>
          <p:cNvSpPr>
            <a:spLocks noGrp="1"/>
          </p:cNvSpPr>
          <p:nvPr/>
        </p:nvSpPr>
        <p:spPr>
          <a:xfrm>
            <a:off x="1524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4" name="Rectangle 3">
            <a:extLst>
              <a:ext uri="{FF2B5EF4-FFF2-40B4-BE49-F238E27FC236}">
                <a16:creationId xmlns:a16="http://schemas.microsoft.com/office/drawing/2014/main" id="{071E0539-0F2E-4EEE-A59A-2372C9D77B98}"/>
              </a:ext>
            </a:extLst>
          </p:cNvPr>
          <p:cNvSpPr>
            <a:spLocks noGrp="1"/>
          </p:cNvSpPr>
          <p:nvPr/>
        </p:nvSpPr>
        <p:spPr>
          <a:xfrm>
            <a:off x="2286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5" name="Rectangle 4">
            <a:extLst>
              <a:ext uri="{FF2B5EF4-FFF2-40B4-BE49-F238E27FC236}">
                <a16:creationId xmlns:a16="http://schemas.microsoft.com/office/drawing/2014/main" id="{32E4325D-448F-4E77-818C-BAAC55BE1CBD}"/>
              </a:ext>
            </a:extLst>
          </p:cNvPr>
          <p:cNvSpPr>
            <a:spLocks noGrp="1"/>
          </p:cNvSpPr>
          <p:nvPr/>
        </p:nvSpPr>
        <p:spPr>
          <a:xfrm>
            <a:off x="3048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6" name="Rectangle 5">
            <a:extLst>
              <a:ext uri="{FF2B5EF4-FFF2-40B4-BE49-F238E27FC236}">
                <a16:creationId xmlns:a16="http://schemas.microsoft.com/office/drawing/2014/main" id="{E893337E-9607-4B95-AFB5-7238C4F59699}"/>
              </a:ext>
            </a:extLst>
          </p:cNvPr>
          <p:cNvSpPr>
            <a:spLocks noGrp="1"/>
          </p:cNvSpPr>
          <p:nvPr/>
        </p:nvSpPr>
        <p:spPr>
          <a:xfrm>
            <a:off x="3810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7" name="Rectangle 6">
            <a:extLst>
              <a:ext uri="{FF2B5EF4-FFF2-40B4-BE49-F238E27FC236}">
                <a16:creationId xmlns:a16="http://schemas.microsoft.com/office/drawing/2014/main" id="{9E1CAAE0-9451-4F14-B04C-F2D41BDAF681}"/>
              </a:ext>
            </a:extLst>
          </p:cNvPr>
          <p:cNvSpPr>
            <a:spLocks noGrp="1"/>
          </p:cNvSpPr>
          <p:nvPr/>
        </p:nvSpPr>
        <p:spPr>
          <a:xfrm>
            <a:off x="4572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8" name="Rectangle 7">
            <a:extLst>
              <a:ext uri="{FF2B5EF4-FFF2-40B4-BE49-F238E27FC236}">
                <a16:creationId xmlns:a16="http://schemas.microsoft.com/office/drawing/2014/main" id="{CBE9F466-0449-4F30-AAB3-046A9316CBD5}"/>
              </a:ext>
            </a:extLst>
          </p:cNvPr>
          <p:cNvSpPr>
            <a:spLocks noGrp="1"/>
          </p:cNvSpPr>
          <p:nvPr/>
        </p:nvSpPr>
        <p:spPr>
          <a:xfrm>
            <a:off x="5334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9" name="Rectangle 8">
            <a:extLst>
              <a:ext uri="{FF2B5EF4-FFF2-40B4-BE49-F238E27FC236}">
                <a16:creationId xmlns:a16="http://schemas.microsoft.com/office/drawing/2014/main" id="{C689452E-8BB9-4BAE-B4AD-48074913C04A}"/>
              </a:ext>
            </a:extLst>
          </p:cNvPr>
          <p:cNvSpPr>
            <a:spLocks noGrp="1"/>
          </p:cNvSpPr>
          <p:nvPr/>
        </p:nvSpPr>
        <p:spPr>
          <a:xfrm>
            <a:off x="6096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0" name="Rectangle 9">
            <a:extLst>
              <a:ext uri="{FF2B5EF4-FFF2-40B4-BE49-F238E27FC236}">
                <a16:creationId xmlns:a16="http://schemas.microsoft.com/office/drawing/2014/main" id="{3B761126-0B65-42B7-984F-257597553C8A}"/>
              </a:ext>
            </a:extLst>
          </p:cNvPr>
          <p:cNvSpPr>
            <a:spLocks noGrp="1"/>
          </p:cNvSpPr>
          <p:nvPr/>
        </p:nvSpPr>
        <p:spPr>
          <a:xfrm>
            <a:off x="6858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1" name="Rectangle 10">
            <a:extLst>
              <a:ext uri="{FF2B5EF4-FFF2-40B4-BE49-F238E27FC236}">
                <a16:creationId xmlns:a16="http://schemas.microsoft.com/office/drawing/2014/main" id="{55DB83BE-DE39-4996-A061-3CF90F8D29E5}"/>
              </a:ext>
            </a:extLst>
          </p:cNvPr>
          <p:cNvSpPr>
            <a:spLocks noGrp="1"/>
          </p:cNvSpPr>
          <p:nvPr/>
        </p:nvSpPr>
        <p:spPr>
          <a:xfrm>
            <a:off x="7620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2" name="Rectangle 11">
            <a:extLst>
              <a:ext uri="{FF2B5EF4-FFF2-40B4-BE49-F238E27FC236}">
                <a16:creationId xmlns:a16="http://schemas.microsoft.com/office/drawing/2014/main" id="{AEC32152-56BD-4EA9-948D-DA1CD238499C}"/>
              </a:ext>
            </a:extLst>
          </p:cNvPr>
          <p:cNvSpPr>
            <a:spLocks noGrp="1"/>
          </p:cNvSpPr>
          <p:nvPr/>
        </p:nvSpPr>
        <p:spPr>
          <a:xfrm>
            <a:off x="8382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3" name="Rectangle 12">
            <a:extLst>
              <a:ext uri="{FF2B5EF4-FFF2-40B4-BE49-F238E27FC236}">
                <a16:creationId xmlns:a16="http://schemas.microsoft.com/office/drawing/2014/main" id="{8B8BE304-93FC-4B64-8FCC-288CFED97B04}"/>
              </a:ext>
            </a:extLst>
          </p:cNvPr>
          <p:cNvSpPr>
            <a:spLocks noGrp="1"/>
          </p:cNvSpPr>
          <p:nvPr/>
        </p:nvSpPr>
        <p:spPr>
          <a:xfrm>
            <a:off x="9144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4" name="Rectangle 13">
            <a:extLst>
              <a:ext uri="{FF2B5EF4-FFF2-40B4-BE49-F238E27FC236}">
                <a16:creationId xmlns:a16="http://schemas.microsoft.com/office/drawing/2014/main" id="{809B7781-09D8-4FE6-9737-64226F0B1800}"/>
              </a:ext>
            </a:extLst>
          </p:cNvPr>
          <p:cNvSpPr>
            <a:spLocks noGrp="1"/>
          </p:cNvSpPr>
          <p:nvPr/>
        </p:nvSpPr>
        <p:spPr>
          <a:xfrm>
            <a:off x="9906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5" name="Rectangle 14">
            <a:extLst>
              <a:ext uri="{FF2B5EF4-FFF2-40B4-BE49-F238E27FC236}">
                <a16:creationId xmlns:a16="http://schemas.microsoft.com/office/drawing/2014/main" id="{490A112A-5484-452F-AF1B-A94C93E670FD}"/>
              </a:ext>
            </a:extLst>
          </p:cNvPr>
          <p:cNvSpPr>
            <a:spLocks noGrp="1"/>
          </p:cNvSpPr>
          <p:nvPr/>
        </p:nvSpPr>
        <p:spPr>
          <a:xfrm>
            <a:off x="10668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6" name="Rectangle 15">
            <a:extLst>
              <a:ext uri="{FF2B5EF4-FFF2-40B4-BE49-F238E27FC236}">
                <a16:creationId xmlns:a16="http://schemas.microsoft.com/office/drawing/2014/main" id="{74229E72-7710-48B9-9E7E-242B7CFFF1C6}"/>
              </a:ext>
            </a:extLst>
          </p:cNvPr>
          <p:cNvSpPr>
            <a:spLocks noGrp="1"/>
          </p:cNvSpPr>
          <p:nvPr/>
        </p:nvSpPr>
        <p:spPr>
          <a:xfrm>
            <a:off x="11430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7" name="Rectangle 16">
            <a:extLst>
              <a:ext uri="{FF2B5EF4-FFF2-40B4-BE49-F238E27FC236}">
                <a16:creationId xmlns:a16="http://schemas.microsoft.com/office/drawing/2014/main" id="{7A35CE6C-5934-4A2D-AE0F-93F4FAFD97FA}"/>
              </a:ext>
            </a:extLst>
          </p:cNvPr>
          <p:cNvSpPr>
            <a:spLocks noGrp="1"/>
          </p:cNvSpPr>
          <p:nvPr/>
        </p:nvSpPr>
        <p:spPr>
          <a:xfrm>
            <a:off x="0" y="762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18" name="Rectangle 17">
            <a:extLst>
              <a:ext uri="{FF2B5EF4-FFF2-40B4-BE49-F238E27FC236}">
                <a16:creationId xmlns:a16="http://schemas.microsoft.com/office/drawing/2014/main" id="{FE403FE6-74A3-4F4E-BD60-B13D693CDC2D}"/>
              </a:ext>
            </a:extLst>
          </p:cNvPr>
          <p:cNvSpPr>
            <a:spLocks noGrp="1"/>
          </p:cNvSpPr>
          <p:nvPr/>
        </p:nvSpPr>
        <p:spPr>
          <a:xfrm>
            <a:off x="0" y="1524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19" name="Rectangle 18">
            <a:extLst>
              <a:ext uri="{FF2B5EF4-FFF2-40B4-BE49-F238E27FC236}">
                <a16:creationId xmlns:a16="http://schemas.microsoft.com/office/drawing/2014/main" id="{8DC4ADBE-2ED4-42A7-B165-329F6B0E1446}"/>
              </a:ext>
            </a:extLst>
          </p:cNvPr>
          <p:cNvSpPr>
            <a:spLocks noGrp="1"/>
          </p:cNvSpPr>
          <p:nvPr/>
        </p:nvSpPr>
        <p:spPr>
          <a:xfrm>
            <a:off x="0" y="2286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0" name="Rectangle 19">
            <a:extLst>
              <a:ext uri="{FF2B5EF4-FFF2-40B4-BE49-F238E27FC236}">
                <a16:creationId xmlns:a16="http://schemas.microsoft.com/office/drawing/2014/main" id="{AFEF4EA7-40D3-4FCB-9CB7-6D425A2D48FE}"/>
              </a:ext>
            </a:extLst>
          </p:cNvPr>
          <p:cNvSpPr>
            <a:spLocks noGrp="1"/>
          </p:cNvSpPr>
          <p:nvPr/>
        </p:nvSpPr>
        <p:spPr>
          <a:xfrm>
            <a:off x="0" y="3048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1" name="Rectangle 20">
            <a:extLst>
              <a:ext uri="{FF2B5EF4-FFF2-40B4-BE49-F238E27FC236}">
                <a16:creationId xmlns:a16="http://schemas.microsoft.com/office/drawing/2014/main" id="{FCCD1553-7517-4AFA-AC1C-7CEE6BA2C881}"/>
              </a:ext>
            </a:extLst>
          </p:cNvPr>
          <p:cNvSpPr>
            <a:spLocks noGrp="1"/>
          </p:cNvSpPr>
          <p:nvPr/>
        </p:nvSpPr>
        <p:spPr>
          <a:xfrm>
            <a:off x="0" y="3810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2" name="Rectangle 21">
            <a:extLst>
              <a:ext uri="{FF2B5EF4-FFF2-40B4-BE49-F238E27FC236}">
                <a16:creationId xmlns:a16="http://schemas.microsoft.com/office/drawing/2014/main" id="{FEC34E11-C954-4B83-8FEC-1700AF35C068}"/>
              </a:ext>
            </a:extLst>
          </p:cNvPr>
          <p:cNvSpPr>
            <a:spLocks noGrp="1"/>
          </p:cNvSpPr>
          <p:nvPr/>
        </p:nvSpPr>
        <p:spPr>
          <a:xfrm>
            <a:off x="0" y="4572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3" name="Rectangle 22">
            <a:extLst>
              <a:ext uri="{FF2B5EF4-FFF2-40B4-BE49-F238E27FC236}">
                <a16:creationId xmlns:a16="http://schemas.microsoft.com/office/drawing/2014/main" id="{57280889-5AD5-46DD-8B2A-B8077820BB90}"/>
              </a:ext>
            </a:extLst>
          </p:cNvPr>
          <p:cNvSpPr>
            <a:spLocks noGrp="1"/>
          </p:cNvSpPr>
          <p:nvPr/>
        </p:nvSpPr>
        <p:spPr>
          <a:xfrm>
            <a:off x="0" y="5334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4" name="Rectangle 23">
            <a:extLst>
              <a:ext uri="{FF2B5EF4-FFF2-40B4-BE49-F238E27FC236}">
                <a16:creationId xmlns:a16="http://schemas.microsoft.com/office/drawing/2014/main" id="{36191BE7-3E45-48D2-8014-0872264D5E07}"/>
              </a:ext>
            </a:extLst>
          </p:cNvPr>
          <p:cNvSpPr>
            <a:spLocks noGrp="1"/>
          </p:cNvSpPr>
          <p:nvPr/>
        </p:nvSpPr>
        <p:spPr>
          <a:xfrm>
            <a:off x="0" y="6096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8" name="Rectangle 27">
            <a:extLst>
              <a:ext uri="{FF2B5EF4-FFF2-40B4-BE49-F238E27FC236}">
                <a16:creationId xmlns:a16="http://schemas.microsoft.com/office/drawing/2014/main" id="{AD28A06A-D039-4560-B1C6-0301ADA522A3}"/>
              </a:ext>
            </a:extLst>
          </p:cNvPr>
          <p:cNvSpPr>
            <a:spLocks noGrp="1"/>
          </p:cNvSpPr>
          <p:nvPr/>
        </p:nvSpPr>
        <p:spPr>
          <a:xfrm>
            <a:off x="552450" y="781050"/>
            <a:ext cx="8191500" cy="7429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2325" b="1">
                <a:solidFill>
                  <a:srgbClr val="F4FAFF"/>
                </a:solidFill>
                <a:latin typeface="Aptos"/>
                <a:ea typeface="Aptos"/>
                <a:cs typeface="Aptos"/>
              </a:defRPr>
            </a:pPr>
            <a:endParaRPr sz="2325" b="1" dirty="0">
              <a:solidFill>
                <a:srgbClr val="F5F5F5"/>
              </a:solidFill>
              <a:latin typeface="Aptos"/>
              <a:ea typeface="Aptos"/>
              <a:cs typeface="Aptos"/>
            </a:endParaRPr>
          </a:p>
        </p:txBody>
      </p:sp>
      <p:sp>
        <p:nvSpPr>
          <p:cNvPr id="29" name="Rectangle 28">
            <a:extLst>
              <a:ext uri="{FF2B5EF4-FFF2-40B4-BE49-F238E27FC236}">
                <a16:creationId xmlns:a16="http://schemas.microsoft.com/office/drawing/2014/main" id="{98D4D357-D0FA-450D-9551-FEECC4CE7A1F}"/>
              </a:ext>
            </a:extLst>
          </p:cNvPr>
          <p:cNvSpPr>
            <a:spLocks noGrp="1"/>
          </p:cNvSpPr>
          <p:nvPr/>
        </p:nvSpPr>
        <p:spPr>
          <a:xfrm>
            <a:off x="11068050" y="400050"/>
            <a:ext cx="609600" cy="323850"/>
          </a:xfrm>
          <a:prstGeom prst="rect">
            <a:avLst/>
          </a:prstGeom>
          <a:solidFill>
            <a:srgbClr val="000000">
              <a:alpha val="0"/>
            </a:srgbClr>
          </a:solidFill>
          <a:ln w="0">
            <a:solidFill>
              <a:srgbClr val="000000">
                <a:alpha val="0"/>
              </a:srgbClr>
            </a:solidFill>
            <a:prstDash val="solid"/>
          </a:ln>
        </p:spPr>
        <p:txBody>
          <a:bodyPr lIns="0" tIns="0" rIns="0" bIns="0" anchor="t"/>
          <a:lstStyle/>
          <a:p>
            <a:pPr algn="r">
              <a:buNone/>
              <a:defRPr sz="1350" b="0">
                <a:solidFill>
                  <a:srgbClr val="6F8497"/>
                </a:solidFill>
                <a:latin typeface="Aptos Mono"/>
                <a:ea typeface="Aptos Mono"/>
                <a:cs typeface="Aptos Mono"/>
              </a:defRPr>
            </a:pPr>
            <a:r>
              <a:rPr sz="1350" b="0">
                <a:solidFill>
                  <a:srgbClr val="F5F5F5"/>
                </a:solidFill>
                <a:latin typeface="Aptos Mono"/>
                <a:ea typeface="Aptos Mono"/>
                <a:cs typeface="Aptos Mono"/>
              </a:rPr>
              <a:t>08</a:t>
            </a:r>
          </a:p>
        </p:txBody>
      </p:sp>
      <p:sp>
        <p:nvSpPr>
          <p:cNvPr id="30" name="Rectangle 29">
            <a:extLst>
              <a:ext uri="{FF2B5EF4-FFF2-40B4-BE49-F238E27FC236}">
                <a16:creationId xmlns:a16="http://schemas.microsoft.com/office/drawing/2014/main" id="{5B82504C-ECDE-4AED-9DAB-A15AAA6D6255}"/>
              </a:ext>
            </a:extLst>
          </p:cNvPr>
          <p:cNvSpPr>
            <a:spLocks noGrp="1"/>
          </p:cNvSpPr>
          <p:nvPr/>
        </p:nvSpPr>
        <p:spPr>
          <a:xfrm>
            <a:off x="552450" y="6381750"/>
            <a:ext cx="11087100" cy="9525"/>
          </a:xfrm>
          <a:prstGeom prst="rect">
            <a:avLst/>
          </a:prstGeom>
          <a:solidFill>
            <a:srgbClr val="173244"/>
          </a:solidFill>
          <a:ln w="0">
            <a:solidFill>
              <a:srgbClr val="000000">
                <a:alpha val="0"/>
              </a:srgbClr>
            </a:solidFill>
            <a:prstDash val="solid"/>
          </a:ln>
        </p:spPr>
        <p:txBody>
          <a:bodyPr/>
          <a:lstStyle/>
          <a:p>
            <a:endParaRPr/>
          </a:p>
        </p:txBody>
      </p:sp>
      <mc:AlternateContent xmlns:mc="http://schemas.openxmlformats.org/markup-compatibility/2006">
        <mc:Choice xmlns:am3d="http://schemas.microsoft.com/office/drawing/2017/model3d" Requires="am3d">
          <p:graphicFrame>
            <p:nvGraphicFramePr>
              <p:cNvPr id="56" name="3D Model 55">
                <a:extLst>
                  <a:ext uri="{FF2B5EF4-FFF2-40B4-BE49-F238E27FC236}">
                    <a16:creationId xmlns:a16="http://schemas.microsoft.com/office/drawing/2014/main" id="{A1FBD4EF-87E9-F7B3-356B-D5347E6E9D7A}"/>
                  </a:ext>
                </a:extLst>
              </p:cNvPr>
              <p:cNvGraphicFramePr>
                <a:graphicFrameLocks noChangeAspect="1"/>
              </p:cNvGraphicFramePr>
              <p:nvPr>
                <p:extLst>
                  <p:ext uri="{D42A27DB-BD31-4B8C-83A1-F6EECF244321}">
                    <p14:modId xmlns:p14="http://schemas.microsoft.com/office/powerpoint/2010/main" val="1385947912"/>
                  </p:ext>
                </p:extLst>
              </p:nvPr>
            </p:nvGraphicFramePr>
            <p:xfrm>
              <a:off x="651678" y="1190655"/>
              <a:ext cx="4016898" cy="3733740"/>
            </p:xfrm>
            <a:graphic>
              <a:graphicData uri="http://schemas.microsoft.com/office/drawing/2017/model3d">
                <am3d:model3d r:embed="rId3">
                  <am3d:spPr>
                    <a:xfrm>
                      <a:off x="0" y="0"/>
                      <a:ext cx="4016898" cy="3733740"/>
                    </a:xfrm>
                    <a:prstGeom prst="rect">
                      <a:avLst/>
                    </a:prstGeom>
                  </am3d:spPr>
                  <am3d:camera>
                    <am3d:pos x="0" y="0" z="72189951"/>
                    <am3d:up dx="0" dy="36000000" dz="0"/>
                    <am3d:lookAt x="0" y="0" z="0"/>
                    <am3d:perspective fov="2700000"/>
                  </am3d:camera>
                  <am3d:trans>
                    <am3d:meterPerModelUnit n="19685039" d="1000000"/>
                    <am3d:preTrans dx="-3761193" dy="-3089552" dz="10732676"/>
                    <am3d:scale>
                      <am3d:sx n="1000000" d="1000000"/>
                      <am3d:sy n="1000000" d="1000000"/>
                      <am3d:sz n="1000000" d="1000000"/>
                    </am3d:scale>
                    <am3d:rot ax="-7604797" ay="-608389" az="10004004"/>
                    <am3d:postTrans dx="0" dy="0" dz="0"/>
                  </am3d:trans>
                  <am3d:raster rName="Office3DRenderer" rVer="16.0.8326">
                    <am3d:blip r:embed="rId4"/>
                  </am3d:raster>
                  <am3d:objViewport viewportSz="449045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6" name="3D Model 55">
                <a:extLst>
                  <a:ext uri="{FF2B5EF4-FFF2-40B4-BE49-F238E27FC236}">
                    <a16:creationId xmlns:a16="http://schemas.microsoft.com/office/drawing/2014/main" id="{A1FBD4EF-87E9-F7B3-356B-D5347E6E9D7A}"/>
                  </a:ext>
                </a:extLst>
              </p:cNvPr>
              <p:cNvPicPr>
                <a:picLocks noGrp="1" noRot="1" noChangeAspect="1" noMove="1" noResize="1" noEditPoints="1" noAdjustHandles="1" noChangeArrowheads="1" noChangeShapeType="1" noCrop="1"/>
              </p:cNvPicPr>
              <p:nvPr/>
            </p:nvPicPr>
            <p:blipFill>
              <a:blip r:embed="rId4"/>
              <a:stretch>
                <a:fillRect/>
              </a:stretch>
            </p:blipFill>
            <p:spPr>
              <a:xfrm>
                <a:off x="651678" y="1190655"/>
                <a:ext cx="4016898" cy="3733740"/>
              </a:xfrm>
              <a:prstGeom prst="rect">
                <a:avLst/>
              </a:prstGeom>
            </p:spPr>
          </p:pic>
        </mc:Fallback>
      </mc:AlternateContent>
      <p:pic>
        <p:nvPicPr>
          <p:cNvPr id="58" name="Picture 57">
            <a:extLst>
              <a:ext uri="{FF2B5EF4-FFF2-40B4-BE49-F238E27FC236}">
                <a16:creationId xmlns:a16="http://schemas.microsoft.com/office/drawing/2014/main" id="{5C130BB1-4429-F899-9491-C548CCFC01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8126" y="2705130"/>
            <a:ext cx="6257925" cy="1060180"/>
          </a:xfrm>
          <a:prstGeom prst="rect">
            <a:avLst/>
          </a:prstGeom>
        </p:spPr>
      </p:pic>
    </p:spTree>
    <p:extLst>
      <p:ext uri="{BB962C8B-B14F-4D97-AF65-F5344CB8AC3E}">
        <p14:creationId xmlns:p14="http://schemas.microsoft.com/office/powerpoint/2010/main" val="21409804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strips(downLeft)">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B0C10"/>
        </a:solidFill>
        <a:effectLst/>
      </p:bgPr>
    </p:bg>
    <p:spTree>
      <p:nvGrpSpPr>
        <p:cNvPr id="1" name="">
          <a:extLst>
            <a:ext uri="{FF2B5EF4-FFF2-40B4-BE49-F238E27FC236}">
              <a16:creationId xmlns:a16="http://schemas.microsoft.com/office/drawing/2014/main" id="{7AED6C95-07F3-643C-A8B3-A70623238FB7}"/>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F4456252-3FDF-5EB0-EF09-D9877E900DFE}"/>
              </a:ext>
            </a:extLst>
          </p:cNvPr>
          <p:cNvSpPr>
            <a:spLocks noGrp="1"/>
          </p:cNvSpPr>
          <p:nvPr/>
        </p:nvSpPr>
        <p:spPr>
          <a:xfrm>
            <a:off x="0" y="0"/>
            <a:ext cx="12192000" cy="6858000"/>
          </a:xfrm>
          <a:prstGeom prst="rect">
            <a:avLst/>
          </a:prstGeom>
          <a:solidFill>
            <a:srgbClr val="080D12"/>
          </a:solidFill>
          <a:ln w="0">
            <a:solidFill>
              <a:srgbClr val="000000">
                <a:alpha val="0"/>
              </a:srgbClr>
            </a:solidFill>
            <a:prstDash val="solid"/>
          </a:ln>
        </p:spPr>
        <p:txBody>
          <a:bodyPr/>
          <a:lstStyle/>
          <a:p>
            <a:endParaRPr/>
          </a:p>
        </p:txBody>
      </p:sp>
      <p:sp>
        <p:nvSpPr>
          <p:cNvPr id="2" name="Rectangle 1">
            <a:extLst>
              <a:ext uri="{FF2B5EF4-FFF2-40B4-BE49-F238E27FC236}">
                <a16:creationId xmlns:a16="http://schemas.microsoft.com/office/drawing/2014/main" id="{5D428E40-A841-846E-FF89-9D982D08A2CC}"/>
              </a:ext>
            </a:extLst>
          </p:cNvPr>
          <p:cNvSpPr>
            <a:spLocks noGrp="1"/>
          </p:cNvSpPr>
          <p:nvPr/>
        </p:nvSpPr>
        <p:spPr>
          <a:xfrm>
            <a:off x="762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3" name="Rectangle 2">
            <a:extLst>
              <a:ext uri="{FF2B5EF4-FFF2-40B4-BE49-F238E27FC236}">
                <a16:creationId xmlns:a16="http://schemas.microsoft.com/office/drawing/2014/main" id="{C62536EE-15AB-AE23-01A4-5F2F4EB66CA0}"/>
              </a:ext>
            </a:extLst>
          </p:cNvPr>
          <p:cNvSpPr>
            <a:spLocks noGrp="1"/>
          </p:cNvSpPr>
          <p:nvPr/>
        </p:nvSpPr>
        <p:spPr>
          <a:xfrm>
            <a:off x="1524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4" name="Rectangle 3">
            <a:extLst>
              <a:ext uri="{FF2B5EF4-FFF2-40B4-BE49-F238E27FC236}">
                <a16:creationId xmlns:a16="http://schemas.microsoft.com/office/drawing/2014/main" id="{C28C1152-7521-E1AD-F450-3D4A47E6AA6D}"/>
              </a:ext>
            </a:extLst>
          </p:cNvPr>
          <p:cNvSpPr>
            <a:spLocks noGrp="1"/>
          </p:cNvSpPr>
          <p:nvPr/>
        </p:nvSpPr>
        <p:spPr>
          <a:xfrm>
            <a:off x="2286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5" name="Rectangle 4">
            <a:extLst>
              <a:ext uri="{FF2B5EF4-FFF2-40B4-BE49-F238E27FC236}">
                <a16:creationId xmlns:a16="http://schemas.microsoft.com/office/drawing/2014/main" id="{2A3647B3-842A-F754-8B93-6A36E5BC22C3}"/>
              </a:ext>
            </a:extLst>
          </p:cNvPr>
          <p:cNvSpPr>
            <a:spLocks noGrp="1"/>
          </p:cNvSpPr>
          <p:nvPr/>
        </p:nvSpPr>
        <p:spPr>
          <a:xfrm>
            <a:off x="3048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6" name="Rectangle 5">
            <a:extLst>
              <a:ext uri="{FF2B5EF4-FFF2-40B4-BE49-F238E27FC236}">
                <a16:creationId xmlns:a16="http://schemas.microsoft.com/office/drawing/2014/main" id="{5DC025B2-58B9-8EBE-43C4-B5BD06A91402}"/>
              </a:ext>
            </a:extLst>
          </p:cNvPr>
          <p:cNvSpPr>
            <a:spLocks noGrp="1"/>
          </p:cNvSpPr>
          <p:nvPr/>
        </p:nvSpPr>
        <p:spPr>
          <a:xfrm>
            <a:off x="3810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7" name="Rectangle 6">
            <a:extLst>
              <a:ext uri="{FF2B5EF4-FFF2-40B4-BE49-F238E27FC236}">
                <a16:creationId xmlns:a16="http://schemas.microsoft.com/office/drawing/2014/main" id="{AD39B7BE-8F11-CFA6-CA27-A2B191E9F941}"/>
              </a:ext>
            </a:extLst>
          </p:cNvPr>
          <p:cNvSpPr>
            <a:spLocks noGrp="1"/>
          </p:cNvSpPr>
          <p:nvPr/>
        </p:nvSpPr>
        <p:spPr>
          <a:xfrm>
            <a:off x="4572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8" name="Rectangle 7">
            <a:extLst>
              <a:ext uri="{FF2B5EF4-FFF2-40B4-BE49-F238E27FC236}">
                <a16:creationId xmlns:a16="http://schemas.microsoft.com/office/drawing/2014/main" id="{663A59B5-8CFA-B77D-4EF2-C58DCC6D25D0}"/>
              </a:ext>
            </a:extLst>
          </p:cNvPr>
          <p:cNvSpPr>
            <a:spLocks noGrp="1"/>
          </p:cNvSpPr>
          <p:nvPr/>
        </p:nvSpPr>
        <p:spPr>
          <a:xfrm>
            <a:off x="5334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9" name="Rectangle 8">
            <a:extLst>
              <a:ext uri="{FF2B5EF4-FFF2-40B4-BE49-F238E27FC236}">
                <a16:creationId xmlns:a16="http://schemas.microsoft.com/office/drawing/2014/main" id="{2A551BB7-D1DE-93AC-3330-FB9EC689BA67}"/>
              </a:ext>
            </a:extLst>
          </p:cNvPr>
          <p:cNvSpPr>
            <a:spLocks noGrp="1"/>
          </p:cNvSpPr>
          <p:nvPr/>
        </p:nvSpPr>
        <p:spPr>
          <a:xfrm>
            <a:off x="6096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0" name="Rectangle 9">
            <a:extLst>
              <a:ext uri="{FF2B5EF4-FFF2-40B4-BE49-F238E27FC236}">
                <a16:creationId xmlns:a16="http://schemas.microsoft.com/office/drawing/2014/main" id="{F9B45599-9587-5AE9-20EF-B633138D18CA}"/>
              </a:ext>
            </a:extLst>
          </p:cNvPr>
          <p:cNvSpPr>
            <a:spLocks noGrp="1"/>
          </p:cNvSpPr>
          <p:nvPr/>
        </p:nvSpPr>
        <p:spPr>
          <a:xfrm>
            <a:off x="6858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1" name="Rectangle 10">
            <a:extLst>
              <a:ext uri="{FF2B5EF4-FFF2-40B4-BE49-F238E27FC236}">
                <a16:creationId xmlns:a16="http://schemas.microsoft.com/office/drawing/2014/main" id="{7CEFF618-E49C-C1A9-62F5-5F99E9BBD8A6}"/>
              </a:ext>
            </a:extLst>
          </p:cNvPr>
          <p:cNvSpPr>
            <a:spLocks noGrp="1"/>
          </p:cNvSpPr>
          <p:nvPr/>
        </p:nvSpPr>
        <p:spPr>
          <a:xfrm>
            <a:off x="7620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2" name="Rectangle 11">
            <a:extLst>
              <a:ext uri="{FF2B5EF4-FFF2-40B4-BE49-F238E27FC236}">
                <a16:creationId xmlns:a16="http://schemas.microsoft.com/office/drawing/2014/main" id="{28DBFF36-3407-176B-4159-AC3F01B8829D}"/>
              </a:ext>
            </a:extLst>
          </p:cNvPr>
          <p:cNvSpPr>
            <a:spLocks noGrp="1"/>
          </p:cNvSpPr>
          <p:nvPr/>
        </p:nvSpPr>
        <p:spPr>
          <a:xfrm>
            <a:off x="8382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3" name="Rectangle 12">
            <a:extLst>
              <a:ext uri="{FF2B5EF4-FFF2-40B4-BE49-F238E27FC236}">
                <a16:creationId xmlns:a16="http://schemas.microsoft.com/office/drawing/2014/main" id="{38C0A219-01DD-2C9C-65A8-2557DCD798BA}"/>
              </a:ext>
            </a:extLst>
          </p:cNvPr>
          <p:cNvSpPr>
            <a:spLocks noGrp="1"/>
          </p:cNvSpPr>
          <p:nvPr/>
        </p:nvSpPr>
        <p:spPr>
          <a:xfrm>
            <a:off x="9144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4" name="Rectangle 13">
            <a:extLst>
              <a:ext uri="{FF2B5EF4-FFF2-40B4-BE49-F238E27FC236}">
                <a16:creationId xmlns:a16="http://schemas.microsoft.com/office/drawing/2014/main" id="{1A54408C-18C8-804F-102A-06E8A7943445}"/>
              </a:ext>
            </a:extLst>
          </p:cNvPr>
          <p:cNvSpPr>
            <a:spLocks noGrp="1"/>
          </p:cNvSpPr>
          <p:nvPr/>
        </p:nvSpPr>
        <p:spPr>
          <a:xfrm>
            <a:off x="9906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5" name="Rectangle 14">
            <a:extLst>
              <a:ext uri="{FF2B5EF4-FFF2-40B4-BE49-F238E27FC236}">
                <a16:creationId xmlns:a16="http://schemas.microsoft.com/office/drawing/2014/main" id="{D6CCF57F-AC47-C031-0AF9-BF401C81F9CD}"/>
              </a:ext>
            </a:extLst>
          </p:cNvPr>
          <p:cNvSpPr>
            <a:spLocks noGrp="1"/>
          </p:cNvSpPr>
          <p:nvPr/>
        </p:nvSpPr>
        <p:spPr>
          <a:xfrm>
            <a:off x="10668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6" name="Rectangle 15">
            <a:extLst>
              <a:ext uri="{FF2B5EF4-FFF2-40B4-BE49-F238E27FC236}">
                <a16:creationId xmlns:a16="http://schemas.microsoft.com/office/drawing/2014/main" id="{4E75F573-F8D6-3FF9-5F8A-D2ABB224A72B}"/>
              </a:ext>
            </a:extLst>
          </p:cNvPr>
          <p:cNvSpPr>
            <a:spLocks noGrp="1"/>
          </p:cNvSpPr>
          <p:nvPr/>
        </p:nvSpPr>
        <p:spPr>
          <a:xfrm>
            <a:off x="11430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7" name="Rectangle 16">
            <a:extLst>
              <a:ext uri="{FF2B5EF4-FFF2-40B4-BE49-F238E27FC236}">
                <a16:creationId xmlns:a16="http://schemas.microsoft.com/office/drawing/2014/main" id="{E03CC4A5-D908-2208-A047-2BC67D078DCA}"/>
              </a:ext>
            </a:extLst>
          </p:cNvPr>
          <p:cNvSpPr>
            <a:spLocks noGrp="1"/>
          </p:cNvSpPr>
          <p:nvPr/>
        </p:nvSpPr>
        <p:spPr>
          <a:xfrm>
            <a:off x="0" y="762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18" name="Rectangle 17">
            <a:extLst>
              <a:ext uri="{FF2B5EF4-FFF2-40B4-BE49-F238E27FC236}">
                <a16:creationId xmlns:a16="http://schemas.microsoft.com/office/drawing/2014/main" id="{5B28C1BB-34E8-D647-9E36-C893BAD1B0CF}"/>
              </a:ext>
            </a:extLst>
          </p:cNvPr>
          <p:cNvSpPr>
            <a:spLocks noGrp="1"/>
          </p:cNvSpPr>
          <p:nvPr/>
        </p:nvSpPr>
        <p:spPr>
          <a:xfrm>
            <a:off x="0" y="1524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19" name="Rectangle 18">
            <a:extLst>
              <a:ext uri="{FF2B5EF4-FFF2-40B4-BE49-F238E27FC236}">
                <a16:creationId xmlns:a16="http://schemas.microsoft.com/office/drawing/2014/main" id="{E67B9BB7-EC69-CABC-909B-3B3F6B08AFC4}"/>
              </a:ext>
            </a:extLst>
          </p:cNvPr>
          <p:cNvSpPr>
            <a:spLocks noGrp="1"/>
          </p:cNvSpPr>
          <p:nvPr/>
        </p:nvSpPr>
        <p:spPr>
          <a:xfrm>
            <a:off x="0" y="2286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0" name="Rectangle 19">
            <a:extLst>
              <a:ext uri="{FF2B5EF4-FFF2-40B4-BE49-F238E27FC236}">
                <a16:creationId xmlns:a16="http://schemas.microsoft.com/office/drawing/2014/main" id="{E5FE295C-1467-1729-A74B-11283A07BB8E}"/>
              </a:ext>
            </a:extLst>
          </p:cNvPr>
          <p:cNvSpPr>
            <a:spLocks noGrp="1"/>
          </p:cNvSpPr>
          <p:nvPr/>
        </p:nvSpPr>
        <p:spPr>
          <a:xfrm>
            <a:off x="0" y="3048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1" name="Rectangle 20">
            <a:extLst>
              <a:ext uri="{FF2B5EF4-FFF2-40B4-BE49-F238E27FC236}">
                <a16:creationId xmlns:a16="http://schemas.microsoft.com/office/drawing/2014/main" id="{5E04F79F-0561-0C21-1D64-D5508366AACF}"/>
              </a:ext>
            </a:extLst>
          </p:cNvPr>
          <p:cNvSpPr>
            <a:spLocks noGrp="1"/>
          </p:cNvSpPr>
          <p:nvPr/>
        </p:nvSpPr>
        <p:spPr>
          <a:xfrm>
            <a:off x="0" y="3810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2" name="Rectangle 21">
            <a:extLst>
              <a:ext uri="{FF2B5EF4-FFF2-40B4-BE49-F238E27FC236}">
                <a16:creationId xmlns:a16="http://schemas.microsoft.com/office/drawing/2014/main" id="{9614775A-570D-FB6D-D6A5-33E271132951}"/>
              </a:ext>
            </a:extLst>
          </p:cNvPr>
          <p:cNvSpPr>
            <a:spLocks noGrp="1"/>
          </p:cNvSpPr>
          <p:nvPr/>
        </p:nvSpPr>
        <p:spPr>
          <a:xfrm>
            <a:off x="0" y="4572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3" name="Rectangle 22">
            <a:extLst>
              <a:ext uri="{FF2B5EF4-FFF2-40B4-BE49-F238E27FC236}">
                <a16:creationId xmlns:a16="http://schemas.microsoft.com/office/drawing/2014/main" id="{FC12E9B1-5040-5B5E-F492-B52D03352259}"/>
              </a:ext>
            </a:extLst>
          </p:cNvPr>
          <p:cNvSpPr>
            <a:spLocks noGrp="1"/>
          </p:cNvSpPr>
          <p:nvPr/>
        </p:nvSpPr>
        <p:spPr>
          <a:xfrm>
            <a:off x="0" y="5334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4" name="Rectangle 23">
            <a:extLst>
              <a:ext uri="{FF2B5EF4-FFF2-40B4-BE49-F238E27FC236}">
                <a16:creationId xmlns:a16="http://schemas.microsoft.com/office/drawing/2014/main" id="{3E34F9C5-341A-3FC9-D8FF-2DFD0625B86E}"/>
              </a:ext>
            </a:extLst>
          </p:cNvPr>
          <p:cNvSpPr>
            <a:spLocks noGrp="1"/>
          </p:cNvSpPr>
          <p:nvPr/>
        </p:nvSpPr>
        <p:spPr>
          <a:xfrm>
            <a:off x="0" y="6096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5" name="Rectangle 24">
            <a:extLst>
              <a:ext uri="{FF2B5EF4-FFF2-40B4-BE49-F238E27FC236}">
                <a16:creationId xmlns:a16="http://schemas.microsoft.com/office/drawing/2014/main" id="{6012EB63-4E10-54D0-496F-B69AD39DD5D5}"/>
              </a:ext>
            </a:extLst>
          </p:cNvPr>
          <p:cNvSpPr>
            <a:spLocks noGrp="1"/>
          </p:cNvSpPr>
          <p:nvPr/>
        </p:nvSpPr>
        <p:spPr>
          <a:xfrm>
            <a:off x="0" y="0"/>
            <a:ext cx="12192000" cy="6858000"/>
          </a:xfrm>
          <a:prstGeom prst="rect">
            <a:avLst/>
          </a:prstGeom>
          <a:solidFill>
            <a:srgbClr val="000000">
              <a:alpha val="0"/>
            </a:srgbClr>
          </a:solidFill>
          <a:ln w="9525">
            <a:solidFill>
              <a:srgbClr val="1D4054"/>
            </a:solidFill>
            <a:prstDash val="solid"/>
          </a:ln>
        </p:spPr>
        <p:txBody>
          <a:bodyPr/>
          <a:lstStyle/>
          <a:p>
            <a:endParaRPr/>
          </a:p>
        </p:txBody>
      </p:sp>
      <p:sp>
        <p:nvSpPr>
          <p:cNvPr id="26" name="Rectangle 25">
            <a:extLst>
              <a:ext uri="{FF2B5EF4-FFF2-40B4-BE49-F238E27FC236}">
                <a16:creationId xmlns:a16="http://schemas.microsoft.com/office/drawing/2014/main" id="{95C979D5-84C4-BA9E-DC65-D004D5C19F19}"/>
              </a:ext>
            </a:extLst>
          </p:cNvPr>
          <p:cNvSpPr>
            <a:spLocks noGrp="1"/>
          </p:cNvSpPr>
          <p:nvPr/>
        </p:nvSpPr>
        <p:spPr>
          <a:xfrm>
            <a:off x="552450" y="552450"/>
            <a:ext cx="247650" cy="28575"/>
          </a:xfrm>
          <a:prstGeom prst="rect">
            <a:avLst/>
          </a:prstGeom>
          <a:solidFill>
            <a:srgbClr val="00D7FF"/>
          </a:solidFill>
          <a:ln w="0">
            <a:solidFill>
              <a:srgbClr val="000000">
                <a:alpha val="0"/>
              </a:srgbClr>
            </a:solidFill>
            <a:prstDash val="solid"/>
          </a:ln>
        </p:spPr>
        <p:txBody>
          <a:bodyPr/>
          <a:lstStyle/>
          <a:p>
            <a:endParaRPr/>
          </a:p>
        </p:txBody>
      </p:sp>
      <p:sp>
        <p:nvSpPr>
          <p:cNvPr id="27" name="Rectangle 26">
            <a:extLst>
              <a:ext uri="{FF2B5EF4-FFF2-40B4-BE49-F238E27FC236}">
                <a16:creationId xmlns:a16="http://schemas.microsoft.com/office/drawing/2014/main" id="{1C1EA8F2-5F7E-B3C1-9382-A456FC39611C}"/>
              </a:ext>
            </a:extLst>
          </p:cNvPr>
          <p:cNvSpPr>
            <a:spLocks noGrp="1"/>
          </p:cNvSpPr>
          <p:nvPr/>
        </p:nvSpPr>
        <p:spPr>
          <a:xfrm>
            <a:off x="914400" y="466725"/>
            <a:ext cx="28575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900" b="1">
                <a:solidFill>
                  <a:srgbClr val="00D7FF"/>
                </a:solidFill>
                <a:latin typeface="Aptos Mono"/>
                <a:ea typeface="Aptos Mono"/>
                <a:cs typeface="Aptos Mono"/>
              </a:defRPr>
            </a:pPr>
            <a:r>
              <a:rPr sz="900" b="1">
                <a:solidFill>
                  <a:srgbClr val="F5F5F5"/>
                </a:solidFill>
                <a:latin typeface="Aptos Mono"/>
                <a:ea typeface="Aptos Mono"/>
                <a:cs typeface="Aptos Mono"/>
              </a:rPr>
              <a:t>PART 2 / FINAL DFMA</a:t>
            </a:r>
          </a:p>
        </p:txBody>
      </p:sp>
      <p:sp>
        <p:nvSpPr>
          <p:cNvPr id="28" name="Rectangle 27">
            <a:extLst>
              <a:ext uri="{FF2B5EF4-FFF2-40B4-BE49-F238E27FC236}">
                <a16:creationId xmlns:a16="http://schemas.microsoft.com/office/drawing/2014/main" id="{D61C37F1-C43C-8570-34CE-334860965765}"/>
              </a:ext>
            </a:extLst>
          </p:cNvPr>
          <p:cNvSpPr>
            <a:spLocks noGrp="1"/>
          </p:cNvSpPr>
          <p:nvPr/>
        </p:nvSpPr>
        <p:spPr>
          <a:xfrm>
            <a:off x="552450" y="781050"/>
            <a:ext cx="8191500" cy="7429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2325" b="1">
                <a:solidFill>
                  <a:srgbClr val="F4FAFF"/>
                </a:solidFill>
                <a:latin typeface="Aptos"/>
                <a:ea typeface="Aptos"/>
                <a:cs typeface="Aptos"/>
              </a:defRPr>
            </a:pPr>
            <a:r>
              <a:rPr sz="2325" b="1">
                <a:solidFill>
                  <a:srgbClr val="F5F5F5"/>
                </a:solidFill>
                <a:latin typeface="Aptos"/>
                <a:ea typeface="Aptos"/>
                <a:cs typeface="Aptos"/>
              </a:rPr>
              <a:t>The final 15-fin design trades peak cooling for buildable margin.</a:t>
            </a:r>
          </a:p>
        </p:txBody>
      </p:sp>
      <p:sp>
        <p:nvSpPr>
          <p:cNvPr id="29" name="Rectangle 28">
            <a:extLst>
              <a:ext uri="{FF2B5EF4-FFF2-40B4-BE49-F238E27FC236}">
                <a16:creationId xmlns:a16="http://schemas.microsoft.com/office/drawing/2014/main" id="{F77C7FC0-6D25-B9D3-F64B-031AC9613E8A}"/>
              </a:ext>
            </a:extLst>
          </p:cNvPr>
          <p:cNvSpPr>
            <a:spLocks noGrp="1"/>
          </p:cNvSpPr>
          <p:nvPr/>
        </p:nvSpPr>
        <p:spPr>
          <a:xfrm>
            <a:off x="11068050" y="400050"/>
            <a:ext cx="609600" cy="323850"/>
          </a:xfrm>
          <a:prstGeom prst="rect">
            <a:avLst/>
          </a:prstGeom>
          <a:solidFill>
            <a:srgbClr val="000000">
              <a:alpha val="0"/>
            </a:srgbClr>
          </a:solidFill>
          <a:ln w="0">
            <a:solidFill>
              <a:srgbClr val="000000">
                <a:alpha val="0"/>
              </a:srgbClr>
            </a:solidFill>
            <a:prstDash val="solid"/>
          </a:ln>
        </p:spPr>
        <p:txBody>
          <a:bodyPr lIns="0" tIns="0" rIns="0" bIns="0" anchor="t"/>
          <a:lstStyle/>
          <a:p>
            <a:pPr algn="r">
              <a:buNone/>
              <a:defRPr sz="1350" b="0">
                <a:solidFill>
                  <a:srgbClr val="6F8497"/>
                </a:solidFill>
                <a:latin typeface="Aptos Mono"/>
                <a:ea typeface="Aptos Mono"/>
                <a:cs typeface="Aptos Mono"/>
              </a:defRPr>
            </a:pPr>
            <a:r>
              <a:rPr sz="1350" b="0">
                <a:solidFill>
                  <a:srgbClr val="F5F5F5"/>
                </a:solidFill>
                <a:latin typeface="Aptos Mono"/>
                <a:ea typeface="Aptos Mono"/>
                <a:cs typeface="Aptos Mono"/>
              </a:rPr>
              <a:t>08</a:t>
            </a:r>
          </a:p>
        </p:txBody>
      </p:sp>
      <p:sp>
        <p:nvSpPr>
          <p:cNvPr id="30" name="Rectangle 29">
            <a:extLst>
              <a:ext uri="{FF2B5EF4-FFF2-40B4-BE49-F238E27FC236}">
                <a16:creationId xmlns:a16="http://schemas.microsoft.com/office/drawing/2014/main" id="{65A97848-A86B-C9AE-43E7-2317D5AC55D2}"/>
              </a:ext>
            </a:extLst>
          </p:cNvPr>
          <p:cNvSpPr>
            <a:spLocks noGrp="1"/>
          </p:cNvSpPr>
          <p:nvPr/>
        </p:nvSpPr>
        <p:spPr>
          <a:xfrm>
            <a:off x="552450" y="6381750"/>
            <a:ext cx="11087100" cy="9525"/>
          </a:xfrm>
          <a:prstGeom prst="rect">
            <a:avLst/>
          </a:prstGeom>
          <a:solidFill>
            <a:srgbClr val="173244"/>
          </a:solidFill>
          <a:ln w="0">
            <a:solidFill>
              <a:srgbClr val="000000">
                <a:alpha val="0"/>
              </a:srgbClr>
            </a:solidFill>
            <a:prstDash val="solid"/>
          </a:ln>
        </p:spPr>
        <p:txBody>
          <a:bodyPr/>
          <a:lstStyle/>
          <a:p>
            <a:endParaRPr/>
          </a:p>
        </p:txBody>
      </p:sp>
      <p:sp>
        <p:nvSpPr>
          <p:cNvPr id="31" name="Rectangle 30">
            <a:extLst>
              <a:ext uri="{FF2B5EF4-FFF2-40B4-BE49-F238E27FC236}">
                <a16:creationId xmlns:a16="http://schemas.microsoft.com/office/drawing/2014/main" id="{0A85CDF6-732D-740C-366D-CE56CABEF4A6}"/>
              </a:ext>
            </a:extLst>
          </p:cNvPr>
          <p:cNvSpPr>
            <a:spLocks noGrp="1"/>
          </p:cNvSpPr>
          <p:nvPr/>
        </p:nvSpPr>
        <p:spPr>
          <a:xfrm>
            <a:off x="552450" y="6515100"/>
            <a:ext cx="53340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750" b="0">
                <a:solidFill>
                  <a:srgbClr val="6F8497"/>
                </a:solidFill>
                <a:latin typeface="Aptos Mono"/>
                <a:ea typeface="Aptos Mono"/>
                <a:cs typeface="Aptos Mono"/>
              </a:defRPr>
            </a:pPr>
            <a:r>
              <a:rPr sz="750" b="0">
                <a:solidFill>
                  <a:srgbClr val="F5F5F5"/>
                </a:solidFill>
                <a:latin typeface="Aptos Mono"/>
                <a:ea typeface="Aptos Mono"/>
                <a:cs typeface="Aptos Mono"/>
              </a:rPr>
              <a:t>ENGG 114 Heat Sink Review | modeled boundary conditions</a:t>
            </a:r>
          </a:p>
        </p:txBody>
      </p:sp>
      <p:pic>
        <p:nvPicPr>
          <p:cNvPr id="32" name="Picture 31">
            <a:extLst>
              <a:ext uri="{FF2B5EF4-FFF2-40B4-BE49-F238E27FC236}">
                <a16:creationId xmlns:a16="http://schemas.microsoft.com/office/drawing/2014/main" id="{55DB4F93-2C11-9AE9-EC66-68B5990BDE4D}"/>
              </a:ext>
            </a:extLst>
          </p:cNvPr>
          <p:cNvPicPr>
            <a:picLocks noChangeAspect="1"/>
          </p:cNvPicPr>
          <p:nvPr/>
        </p:nvPicPr>
        <p:blipFill>
          <a:blip r:embed="rId3"/>
          <a:srcRect t="51" b="51"/>
          <a:stretch>
            <a:fillRect/>
          </a:stretch>
        </p:blipFill>
        <p:spPr>
          <a:xfrm>
            <a:off x="552450" y="1600200"/>
            <a:ext cx="6715125" cy="3771900"/>
          </a:xfrm>
          <a:prstGeom prst="rect">
            <a:avLst/>
          </a:prstGeom>
        </p:spPr>
      </p:pic>
      <p:sp>
        <p:nvSpPr>
          <p:cNvPr id="33" name="Rectangle 32">
            <a:extLst>
              <a:ext uri="{FF2B5EF4-FFF2-40B4-BE49-F238E27FC236}">
                <a16:creationId xmlns:a16="http://schemas.microsoft.com/office/drawing/2014/main" id="{12F91E3F-812A-DB1D-7CB5-04E276981D4B}"/>
              </a:ext>
            </a:extLst>
          </p:cNvPr>
          <p:cNvSpPr>
            <a:spLocks noGrp="1"/>
          </p:cNvSpPr>
          <p:nvPr/>
        </p:nvSpPr>
        <p:spPr>
          <a:xfrm>
            <a:off x="7543800" y="1600200"/>
            <a:ext cx="3562350" cy="3771900"/>
          </a:xfrm>
          <a:prstGeom prst="rect">
            <a:avLst/>
          </a:prstGeom>
          <a:solidFill>
            <a:srgbClr val="0B141C"/>
          </a:solidFill>
          <a:ln w="9525">
            <a:solidFill>
              <a:srgbClr val="27566E"/>
            </a:solidFill>
            <a:prstDash val="solid"/>
          </a:ln>
        </p:spPr>
        <p:txBody>
          <a:bodyPr/>
          <a:lstStyle/>
          <a:p>
            <a:endParaRPr/>
          </a:p>
        </p:txBody>
      </p:sp>
      <p:sp>
        <p:nvSpPr>
          <p:cNvPr id="34" name="Rectangle 33">
            <a:extLst>
              <a:ext uri="{FF2B5EF4-FFF2-40B4-BE49-F238E27FC236}">
                <a16:creationId xmlns:a16="http://schemas.microsoft.com/office/drawing/2014/main" id="{1A944DE4-9087-AE74-55FF-14AB9AA41A66}"/>
              </a:ext>
            </a:extLst>
          </p:cNvPr>
          <p:cNvSpPr>
            <a:spLocks noGrp="1"/>
          </p:cNvSpPr>
          <p:nvPr/>
        </p:nvSpPr>
        <p:spPr>
          <a:xfrm>
            <a:off x="7810500" y="1866900"/>
            <a:ext cx="57150" cy="285750"/>
          </a:xfrm>
          <a:prstGeom prst="rect">
            <a:avLst/>
          </a:prstGeom>
          <a:solidFill>
            <a:srgbClr val="00D7FF"/>
          </a:solidFill>
          <a:ln w="0">
            <a:solidFill>
              <a:srgbClr val="000000">
                <a:alpha val="0"/>
              </a:srgbClr>
            </a:solidFill>
            <a:prstDash val="solid"/>
          </a:ln>
        </p:spPr>
        <p:txBody>
          <a:bodyPr/>
          <a:lstStyle/>
          <a:p>
            <a:endParaRPr/>
          </a:p>
        </p:txBody>
      </p:sp>
      <p:sp>
        <p:nvSpPr>
          <p:cNvPr id="35" name="Rectangle 34">
            <a:extLst>
              <a:ext uri="{FF2B5EF4-FFF2-40B4-BE49-F238E27FC236}">
                <a16:creationId xmlns:a16="http://schemas.microsoft.com/office/drawing/2014/main" id="{177FE952-0A17-FADA-C9E3-4BC13C0BF1C7}"/>
              </a:ext>
            </a:extLst>
          </p:cNvPr>
          <p:cNvSpPr>
            <a:spLocks noGrp="1"/>
          </p:cNvSpPr>
          <p:nvPr/>
        </p:nvSpPr>
        <p:spPr>
          <a:xfrm>
            <a:off x="7962900" y="1857375"/>
            <a:ext cx="2705100" cy="304800"/>
          </a:xfrm>
          <a:prstGeom prst="rect">
            <a:avLst/>
          </a:prstGeom>
          <a:solidFill>
            <a:srgbClr val="000000">
              <a:alpha val="0"/>
            </a:srgbClr>
          </a:solidFill>
          <a:ln w="0">
            <a:solidFill>
              <a:srgbClr val="000000">
                <a:alpha val="0"/>
              </a:srgbClr>
            </a:solidFill>
            <a:prstDash val="solid"/>
          </a:ln>
        </p:spPr>
        <p:txBody>
          <a:bodyPr lIns="0" tIns="0" rIns="0" bIns="0" anchor="ctr"/>
          <a:lstStyle/>
          <a:p>
            <a:pPr algn="l">
              <a:buNone/>
              <a:defRPr sz="975" b="1">
                <a:solidFill>
                  <a:srgbClr val="F4FAFF"/>
                </a:solidFill>
                <a:latin typeface="Aptos"/>
                <a:ea typeface="Aptos"/>
                <a:cs typeface="Aptos"/>
              </a:defRPr>
            </a:pPr>
            <a:r>
              <a:rPr sz="975" b="1">
                <a:solidFill>
                  <a:srgbClr val="F5F5F5"/>
                </a:solidFill>
                <a:latin typeface="Aptos"/>
                <a:ea typeface="Aptos"/>
                <a:cs typeface="Aptos"/>
              </a:rPr>
              <a:t>FINAL 15-FIN DFMA DESIGN</a:t>
            </a:r>
          </a:p>
        </p:txBody>
      </p:sp>
      <p:sp>
        <p:nvSpPr>
          <p:cNvPr id="36" name="Rectangle 35">
            <a:extLst>
              <a:ext uri="{FF2B5EF4-FFF2-40B4-BE49-F238E27FC236}">
                <a16:creationId xmlns:a16="http://schemas.microsoft.com/office/drawing/2014/main" id="{61246608-2142-C917-6C8D-89EE10755004}"/>
              </a:ext>
            </a:extLst>
          </p:cNvPr>
          <p:cNvSpPr>
            <a:spLocks noGrp="1"/>
          </p:cNvSpPr>
          <p:nvPr/>
        </p:nvSpPr>
        <p:spPr>
          <a:xfrm>
            <a:off x="7867650" y="2362200"/>
            <a:ext cx="1314450" cy="742950"/>
          </a:xfrm>
          <a:prstGeom prst="rect">
            <a:avLst/>
          </a:prstGeom>
          <a:solidFill>
            <a:srgbClr val="0C151D"/>
          </a:solidFill>
          <a:ln w="9525">
            <a:solidFill>
              <a:srgbClr val="21475C"/>
            </a:solidFill>
            <a:prstDash val="solid"/>
          </a:ln>
        </p:spPr>
        <p:txBody>
          <a:bodyPr/>
          <a:lstStyle/>
          <a:p>
            <a:endParaRPr/>
          </a:p>
        </p:txBody>
      </p:sp>
      <p:sp>
        <p:nvSpPr>
          <p:cNvPr id="37" name="Rectangle 36">
            <a:extLst>
              <a:ext uri="{FF2B5EF4-FFF2-40B4-BE49-F238E27FC236}">
                <a16:creationId xmlns:a16="http://schemas.microsoft.com/office/drawing/2014/main" id="{F988E6CD-EDC0-6532-6F01-595616A086EC}"/>
              </a:ext>
            </a:extLst>
          </p:cNvPr>
          <p:cNvSpPr>
            <a:spLocks noGrp="1"/>
          </p:cNvSpPr>
          <p:nvPr/>
        </p:nvSpPr>
        <p:spPr>
          <a:xfrm>
            <a:off x="7981950" y="2476500"/>
            <a:ext cx="108585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buNone/>
              <a:defRPr sz="1575" b="1">
                <a:solidFill>
                  <a:srgbClr val="00D7FF"/>
                </a:solidFill>
                <a:latin typeface="Aptos Mono"/>
                <a:ea typeface="Aptos Mono"/>
                <a:cs typeface="Aptos Mono"/>
              </a:defRPr>
            </a:pPr>
            <a:r>
              <a:rPr sz="1575" b="1">
                <a:solidFill>
                  <a:srgbClr val="F5F5F5"/>
                </a:solidFill>
                <a:latin typeface="Aptos Mono"/>
                <a:ea typeface="Aptos Mono"/>
                <a:cs typeface="Aptos Mono"/>
              </a:rPr>
              <a:t>15</a:t>
            </a:r>
          </a:p>
        </p:txBody>
      </p:sp>
      <p:sp>
        <p:nvSpPr>
          <p:cNvPr id="38" name="Rectangle 37">
            <a:extLst>
              <a:ext uri="{FF2B5EF4-FFF2-40B4-BE49-F238E27FC236}">
                <a16:creationId xmlns:a16="http://schemas.microsoft.com/office/drawing/2014/main" id="{23A5C0C8-175B-448A-7C28-62508E8E881D}"/>
              </a:ext>
            </a:extLst>
          </p:cNvPr>
          <p:cNvSpPr>
            <a:spLocks noGrp="1"/>
          </p:cNvSpPr>
          <p:nvPr/>
        </p:nvSpPr>
        <p:spPr>
          <a:xfrm>
            <a:off x="7962900" y="2771775"/>
            <a:ext cx="11239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buNone/>
              <a:defRPr sz="713" b="0">
                <a:solidFill>
                  <a:srgbClr val="AAB8C8"/>
                </a:solidFill>
                <a:latin typeface="Aptos"/>
                <a:ea typeface="Aptos"/>
                <a:cs typeface="Aptos"/>
              </a:defRPr>
            </a:pPr>
            <a:r>
              <a:rPr sz="713" b="0">
                <a:solidFill>
                  <a:srgbClr val="F5F5F5"/>
                </a:solidFill>
                <a:latin typeface="Aptos"/>
                <a:ea typeface="Aptos"/>
                <a:cs typeface="Aptos"/>
              </a:rPr>
              <a:t>fin count</a:t>
            </a:r>
          </a:p>
        </p:txBody>
      </p:sp>
      <p:sp>
        <p:nvSpPr>
          <p:cNvPr id="39" name="Rectangle 38">
            <a:extLst>
              <a:ext uri="{FF2B5EF4-FFF2-40B4-BE49-F238E27FC236}">
                <a16:creationId xmlns:a16="http://schemas.microsoft.com/office/drawing/2014/main" id="{51333F0B-EDD3-7E76-9EBE-9C8EED51E96B}"/>
              </a:ext>
            </a:extLst>
          </p:cNvPr>
          <p:cNvSpPr>
            <a:spLocks noGrp="1"/>
          </p:cNvSpPr>
          <p:nvPr/>
        </p:nvSpPr>
        <p:spPr>
          <a:xfrm>
            <a:off x="9391650" y="2362200"/>
            <a:ext cx="1428750" cy="742950"/>
          </a:xfrm>
          <a:prstGeom prst="rect">
            <a:avLst/>
          </a:prstGeom>
          <a:solidFill>
            <a:srgbClr val="0C151D"/>
          </a:solidFill>
          <a:ln w="9525">
            <a:solidFill>
              <a:srgbClr val="21475C"/>
            </a:solidFill>
            <a:prstDash val="solid"/>
          </a:ln>
        </p:spPr>
        <p:txBody>
          <a:bodyPr/>
          <a:lstStyle/>
          <a:p>
            <a:endParaRPr/>
          </a:p>
        </p:txBody>
      </p:sp>
      <p:sp>
        <p:nvSpPr>
          <p:cNvPr id="40" name="Rectangle 39">
            <a:extLst>
              <a:ext uri="{FF2B5EF4-FFF2-40B4-BE49-F238E27FC236}">
                <a16:creationId xmlns:a16="http://schemas.microsoft.com/office/drawing/2014/main" id="{BFCFBF41-1062-BAAD-1B1F-686BA8E1DA7F}"/>
              </a:ext>
            </a:extLst>
          </p:cNvPr>
          <p:cNvSpPr>
            <a:spLocks noGrp="1"/>
          </p:cNvSpPr>
          <p:nvPr/>
        </p:nvSpPr>
        <p:spPr>
          <a:xfrm>
            <a:off x="9505950" y="2476500"/>
            <a:ext cx="120015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buNone/>
              <a:defRPr sz="1575" b="1">
                <a:solidFill>
                  <a:srgbClr val="00D7FF"/>
                </a:solidFill>
                <a:latin typeface="Aptos Mono"/>
                <a:ea typeface="Aptos Mono"/>
                <a:cs typeface="Aptos Mono"/>
              </a:defRPr>
            </a:pPr>
            <a:r>
              <a:rPr sz="1575" b="1">
                <a:solidFill>
                  <a:srgbClr val="F5F5F5"/>
                </a:solidFill>
                <a:latin typeface="Aptos Mono"/>
                <a:ea typeface="Aptos Mono"/>
                <a:cs typeface="Aptos Mono"/>
              </a:rPr>
              <a:t>2.557 mm</a:t>
            </a:r>
          </a:p>
        </p:txBody>
      </p:sp>
      <p:sp>
        <p:nvSpPr>
          <p:cNvPr id="41" name="Rectangle 40">
            <a:extLst>
              <a:ext uri="{FF2B5EF4-FFF2-40B4-BE49-F238E27FC236}">
                <a16:creationId xmlns:a16="http://schemas.microsoft.com/office/drawing/2014/main" id="{C21717D0-83A9-2EC6-2D04-23789458C65A}"/>
              </a:ext>
            </a:extLst>
          </p:cNvPr>
          <p:cNvSpPr>
            <a:spLocks noGrp="1"/>
          </p:cNvSpPr>
          <p:nvPr/>
        </p:nvSpPr>
        <p:spPr>
          <a:xfrm>
            <a:off x="9486900" y="2771775"/>
            <a:ext cx="12382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buNone/>
              <a:defRPr sz="713" b="0">
                <a:solidFill>
                  <a:srgbClr val="AAB8C8"/>
                </a:solidFill>
                <a:latin typeface="Aptos"/>
                <a:ea typeface="Aptos"/>
                <a:cs typeface="Aptos"/>
              </a:defRPr>
            </a:pPr>
            <a:r>
              <a:rPr sz="713" b="0">
                <a:solidFill>
                  <a:srgbClr val="F5F5F5"/>
                </a:solidFill>
                <a:latin typeface="Aptos"/>
                <a:ea typeface="Aptos"/>
                <a:cs typeface="Aptos"/>
              </a:rPr>
              <a:t>clear spacing</a:t>
            </a:r>
          </a:p>
        </p:txBody>
      </p:sp>
      <p:sp>
        <p:nvSpPr>
          <p:cNvPr id="42" name="Rectangle 41">
            <a:extLst>
              <a:ext uri="{FF2B5EF4-FFF2-40B4-BE49-F238E27FC236}">
                <a16:creationId xmlns:a16="http://schemas.microsoft.com/office/drawing/2014/main" id="{CB29EC20-9D19-DD82-EE90-D6F85F5B9087}"/>
              </a:ext>
            </a:extLst>
          </p:cNvPr>
          <p:cNvSpPr>
            <a:spLocks noGrp="1"/>
          </p:cNvSpPr>
          <p:nvPr/>
        </p:nvSpPr>
        <p:spPr>
          <a:xfrm>
            <a:off x="7867650" y="3257550"/>
            <a:ext cx="1314450" cy="742950"/>
          </a:xfrm>
          <a:prstGeom prst="rect">
            <a:avLst/>
          </a:prstGeom>
          <a:solidFill>
            <a:srgbClr val="0C151D"/>
          </a:solidFill>
          <a:ln w="9525">
            <a:solidFill>
              <a:srgbClr val="21475C"/>
            </a:solidFill>
            <a:prstDash val="solid"/>
          </a:ln>
        </p:spPr>
        <p:txBody>
          <a:bodyPr/>
          <a:lstStyle/>
          <a:p>
            <a:endParaRPr/>
          </a:p>
        </p:txBody>
      </p:sp>
      <p:sp>
        <p:nvSpPr>
          <p:cNvPr id="43" name="Rectangle 42">
            <a:extLst>
              <a:ext uri="{FF2B5EF4-FFF2-40B4-BE49-F238E27FC236}">
                <a16:creationId xmlns:a16="http://schemas.microsoft.com/office/drawing/2014/main" id="{F54FB48A-C935-C2DE-F48C-6363C0F3A407}"/>
              </a:ext>
            </a:extLst>
          </p:cNvPr>
          <p:cNvSpPr>
            <a:spLocks noGrp="1"/>
          </p:cNvSpPr>
          <p:nvPr/>
        </p:nvSpPr>
        <p:spPr>
          <a:xfrm>
            <a:off x="7981950" y="3371850"/>
            <a:ext cx="108585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buNone/>
              <a:defRPr sz="1575" b="1">
                <a:solidFill>
                  <a:srgbClr val="00D7FF"/>
                </a:solidFill>
                <a:latin typeface="Aptos Mono"/>
                <a:ea typeface="Aptos Mono"/>
                <a:cs typeface="Aptos Mono"/>
              </a:defRPr>
            </a:pPr>
            <a:r>
              <a:rPr sz="1575" b="1">
                <a:solidFill>
                  <a:srgbClr val="F5F5F5"/>
                </a:solidFill>
                <a:latin typeface="Aptos Mono"/>
                <a:ea typeface="Aptos Mono"/>
                <a:cs typeface="Aptos Mono"/>
              </a:rPr>
              <a:t>54.6 g</a:t>
            </a:r>
          </a:p>
        </p:txBody>
      </p:sp>
      <p:sp>
        <p:nvSpPr>
          <p:cNvPr id="44" name="Rectangle 43">
            <a:extLst>
              <a:ext uri="{FF2B5EF4-FFF2-40B4-BE49-F238E27FC236}">
                <a16:creationId xmlns:a16="http://schemas.microsoft.com/office/drawing/2014/main" id="{69877F83-FC1B-BBB4-293F-0A0F3FBFCAC4}"/>
              </a:ext>
            </a:extLst>
          </p:cNvPr>
          <p:cNvSpPr>
            <a:spLocks noGrp="1"/>
          </p:cNvSpPr>
          <p:nvPr/>
        </p:nvSpPr>
        <p:spPr>
          <a:xfrm>
            <a:off x="7962900" y="3667125"/>
            <a:ext cx="11239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buNone/>
              <a:defRPr sz="713" b="0">
                <a:solidFill>
                  <a:srgbClr val="AAB8C8"/>
                </a:solidFill>
                <a:latin typeface="Aptos"/>
                <a:ea typeface="Aptos"/>
                <a:cs typeface="Aptos"/>
              </a:defRPr>
            </a:pPr>
            <a:r>
              <a:rPr sz="713" b="0">
                <a:solidFill>
                  <a:srgbClr val="F5F5F5"/>
                </a:solidFill>
                <a:latin typeface="Aptos"/>
                <a:ea typeface="Aptos"/>
                <a:cs typeface="Aptos"/>
              </a:rPr>
              <a:t>mass estimate</a:t>
            </a:r>
          </a:p>
        </p:txBody>
      </p:sp>
      <p:sp>
        <p:nvSpPr>
          <p:cNvPr id="45" name="Rectangle 44">
            <a:extLst>
              <a:ext uri="{FF2B5EF4-FFF2-40B4-BE49-F238E27FC236}">
                <a16:creationId xmlns:a16="http://schemas.microsoft.com/office/drawing/2014/main" id="{8A4A874C-DFCC-A4B2-7171-2D9BB647A6F2}"/>
              </a:ext>
            </a:extLst>
          </p:cNvPr>
          <p:cNvSpPr>
            <a:spLocks noGrp="1"/>
          </p:cNvSpPr>
          <p:nvPr/>
        </p:nvSpPr>
        <p:spPr>
          <a:xfrm>
            <a:off x="9391650" y="3257550"/>
            <a:ext cx="1428750" cy="742950"/>
          </a:xfrm>
          <a:prstGeom prst="rect">
            <a:avLst/>
          </a:prstGeom>
          <a:solidFill>
            <a:srgbClr val="0C151D"/>
          </a:solidFill>
          <a:ln w="9525">
            <a:solidFill>
              <a:srgbClr val="21475C"/>
            </a:solidFill>
            <a:prstDash val="solid"/>
          </a:ln>
        </p:spPr>
        <p:txBody>
          <a:bodyPr/>
          <a:lstStyle/>
          <a:p>
            <a:endParaRPr/>
          </a:p>
        </p:txBody>
      </p:sp>
      <p:sp>
        <p:nvSpPr>
          <p:cNvPr id="46" name="Rectangle 45">
            <a:extLst>
              <a:ext uri="{FF2B5EF4-FFF2-40B4-BE49-F238E27FC236}">
                <a16:creationId xmlns:a16="http://schemas.microsoft.com/office/drawing/2014/main" id="{8DB9171C-863F-0929-E6EE-63F0702116EA}"/>
              </a:ext>
            </a:extLst>
          </p:cNvPr>
          <p:cNvSpPr>
            <a:spLocks noGrp="1"/>
          </p:cNvSpPr>
          <p:nvPr/>
        </p:nvSpPr>
        <p:spPr>
          <a:xfrm>
            <a:off x="9505950" y="3371850"/>
            <a:ext cx="120015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buNone/>
              <a:defRPr sz="1575" b="1">
                <a:solidFill>
                  <a:srgbClr val="FFC857"/>
                </a:solidFill>
                <a:latin typeface="Aptos Mono"/>
                <a:ea typeface="Aptos Mono"/>
                <a:cs typeface="Aptos Mono"/>
              </a:defRPr>
            </a:pPr>
            <a:r>
              <a:rPr sz="1575" b="1">
                <a:solidFill>
                  <a:srgbClr val="F5F5F5"/>
                </a:solidFill>
                <a:latin typeface="Aptos Mono"/>
                <a:ea typeface="Aptos Mono"/>
                <a:cs typeface="Aptos Mono"/>
              </a:rPr>
              <a:t>0.4485</a:t>
            </a:r>
          </a:p>
        </p:txBody>
      </p:sp>
      <p:sp>
        <p:nvSpPr>
          <p:cNvPr id="47" name="Rectangle 46">
            <a:extLst>
              <a:ext uri="{FF2B5EF4-FFF2-40B4-BE49-F238E27FC236}">
                <a16:creationId xmlns:a16="http://schemas.microsoft.com/office/drawing/2014/main" id="{8599AFA1-4E7D-2DFA-BCD5-CB25ABB7FA02}"/>
              </a:ext>
            </a:extLst>
          </p:cNvPr>
          <p:cNvSpPr>
            <a:spLocks noGrp="1"/>
          </p:cNvSpPr>
          <p:nvPr/>
        </p:nvSpPr>
        <p:spPr>
          <a:xfrm>
            <a:off x="9486900" y="3667125"/>
            <a:ext cx="12382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buNone/>
              <a:defRPr sz="713" b="0">
                <a:solidFill>
                  <a:srgbClr val="AAB8C8"/>
                </a:solidFill>
                <a:latin typeface="Aptos"/>
                <a:ea typeface="Aptos"/>
                <a:cs typeface="Aptos"/>
              </a:defRPr>
            </a:pPr>
            <a:r>
              <a:rPr sz="713" b="0">
                <a:solidFill>
                  <a:srgbClr val="F5F5F5"/>
                </a:solidFill>
                <a:latin typeface="Aptos"/>
                <a:ea typeface="Aptos"/>
                <a:cs typeface="Aptos"/>
              </a:rPr>
              <a:t>R_total °C/W</a:t>
            </a:r>
          </a:p>
        </p:txBody>
      </p:sp>
      <p:sp>
        <p:nvSpPr>
          <p:cNvPr id="48" name="Rectangle 47">
            <a:extLst>
              <a:ext uri="{FF2B5EF4-FFF2-40B4-BE49-F238E27FC236}">
                <a16:creationId xmlns:a16="http://schemas.microsoft.com/office/drawing/2014/main" id="{DB18F363-4C4B-134D-E542-39C20548CCEA}"/>
              </a:ext>
            </a:extLst>
          </p:cNvPr>
          <p:cNvSpPr>
            <a:spLocks noGrp="1"/>
          </p:cNvSpPr>
          <p:nvPr/>
        </p:nvSpPr>
        <p:spPr>
          <a:xfrm>
            <a:off x="7867650" y="4152900"/>
            <a:ext cx="1314450" cy="742950"/>
          </a:xfrm>
          <a:prstGeom prst="rect">
            <a:avLst/>
          </a:prstGeom>
          <a:solidFill>
            <a:srgbClr val="0C151D"/>
          </a:solidFill>
          <a:ln w="9525">
            <a:solidFill>
              <a:srgbClr val="21475C"/>
            </a:solidFill>
            <a:prstDash val="solid"/>
          </a:ln>
        </p:spPr>
        <p:txBody>
          <a:bodyPr/>
          <a:lstStyle/>
          <a:p>
            <a:endParaRPr/>
          </a:p>
        </p:txBody>
      </p:sp>
      <p:sp>
        <p:nvSpPr>
          <p:cNvPr id="49" name="Rectangle 48">
            <a:extLst>
              <a:ext uri="{FF2B5EF4-FFF2-40B4-BE49-F238E27FC236}">
                <a16:creationId xmlns:a16="http://schemas.microsoft.com/office/drawing/2014/main" id="{A744AA08-6789-5831-5CD4-0702013EE57A}"/>
              </a:ext>
            </a:extLst>
          </p:cNvPr>
          <p:cNvSpPr>
            <a:spLocks noGrp="1"/>
          </p:cNvSpPr>
          <p:nvPr/>
        </p:nvSpPr>
        <p:spPr>
          <a:xfrm>
            <a:off x="7981950" y="4267200"/>
            <a:ext cx="108585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buNone/>
              <a:defRPr sz="1575" b="1">
                <a:solidFill>
                  <a:srgbClr val="FFC857"/>
                </a:solidFill>
                <a:latin typeface="Aptos Mono"/>
                <a:ea typeface="Aptos Mono"/>
                <a:cs typeface="Aptos Mono"/>
              </a:defRPr>
            </a:pPr>
            <a:r>
              <a:rPr sz="1575" b="1">
                <a:solidFill>
                  <a:srgbClr val="F5F5F5"/>
                </a:solidFill>
                <a:latin typeface="Aptos Mono"/>
                <a:ea typeface="Aptos Mono"/>
                <a:cs typeface="Aptos Mono"/>
              </a:rPr>
              <a:t>69.85°C</a:t>
            </a:r>
          </a:p>
        </p:txBody>
      </p:sp>
      <p:sp>
        <p:nvSpPr>
          <p:cNvPr id="50" name="Rectangle 49">
            <a:extLst>
              <a:ext uri="{FF2B5EF4-FFF2-40B4-BE49-F238E27FC236}">
                <a16:creationId xmlns:a16="http://schemas.microsoft.com/office/drawing/2014/main" id="{71ED0B5B-56E7-06CD-E191-4C3684985957}"/>
              </a:ext>
            </a:extLst>
          </p:cNvPr>
          <p:cNvSpPr>
            <a:spLocks noGrp="1"/>
          </p:cNvSpPr>
          <p:nvPr/>
        </p:nvSpPr>
        <p:spPr>
          <a:xfrm>
            <a:off x="7962900" y="4562475"/>
            <a:ext cx="11239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buNone/>
              <a:defRPr sz="713" b="0">
                <a:solidFill>
                  <a:srgbClr val="AAB8C8"/>
                </a:solidFill>
                <a:latin typeface="Aptos"/>
                <a:ea typeface="Aptos"/>
                <a:cs typeface="Aptos"/>
              </a:defRPr>
            </a:pPr>
            <a:r>
              <a:rPr sz="713" b="0">
                <a:solidFill>
                  <a:srgbClr val="F5F5F5"/>
                </a:solidFill>
                <a:latin typeface="Aptos"/>
                <a:ea typeface="Aptos"/>
                <a:cs typeface="Aptos"/>
              </a:rPr>
              <a:t>MATLAB predicted</a:t>
            </a:r>
          </a:p>
        </p:txBody>
      </p:sp>
      <p:sp>
        <p:nvSpPr>
          <p:cNvPr id="51" name="Rectangle 50">
            <a:extLst>
              <a:ext uri="{FF2B5EF4-FFF2-40B4-BE49-F238E27FC236}">
                <a16:creationId xmlns:a16="http://schemas.microsoft.com/office/drawing/2014/main" id="{7A13F7D9-8B8F-C415-1424-0D5D2D3CBC3D}"/>
              </a:ext>
            </a:extLst>
          </p:cNvPr>
          <p:cNvSpPr>
            <a:spLocks noGrp="1"/>
          </p:cNvSpPr>
          <p:nvPr/>
        </p:nvSpPr>
        <p:spPr>
          <a:xfrm>
            <a:off x="9391650" y="4152900"/>
            <a:ext cx="1428750" cy="742950"/>
          </a:xfrm>
          <a:prstGeom prst="rect">
            <a:avLst/>
          </a:prstGeom>
          <a:solidFill>
            <a:srgbClr val="0C151D"/>
          </a:solidFill>
          <a:ln w="9525">
            <a:solidFill>
              <a:srgbClr val="21475C"/>
            </a:solidFill>
            <a:prstDash val="solid"/>
          </a:ln>
        </p:spPr>
        <p:txBody>
          <a:bodyPr/>
          <a:lstStyle/>
          <a:p>
            <a:endParaRPr/>
          </a:p>
        </p:txBody>
      </p:sp>
      <p:sp>
        <p:nvSpPr>
          <p:cNvPr id="52" name="Rectangle 51">
            <a:extLst>
              <a:ext uri="{FF2B5EF4-FFF2-40B4-BE49-F238E27FC236}">
                <a16:creationId xmlns:a16="http://schemas.microsoft.com/office/drawing/2014/main" id="{3466CA8E-4B05-8238-735F-C37B9C981976}"/>
              </a:ext>
            </a:extLst>
          </p:cNvPr>
          <p:cNvSpPr>
            <a:spLocks noGrp="1"/>
          </p:cNvSpPr>
          <p:nvPr/>
        </p:nvSpPr>
        <p:spPr>
          <a:xfrm>
            <a:off x="9505950" y="4267200"/>
            <a:ext cx="120015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buNone/>
              <a:defRPr sz="1575" b="1">
                <a:solidFill>
                  <a:srgbClr val="00D7FF"/>
                </a:solidFill>
                <a:latin typeface="Aptos Mono"/>
                <a:ea typeface="Aptos Mono"/>
                <a:cs typeface="Aptos Mono"/>
              </a:defRPr>
            </a:pPr>
            <a:r>
              <a:rPr sz="1575" b="1">
                <a:solidFill>
                  <a:srgbClr val="F5F5F5"/>
                </a:solidFill>
                <a:latin typeface="Aptos Mono"/>
                <a:ea typeface="Aptos Mono"/>
                <a:cs typeface="Aptos Mono"/>
              </a:rPr>
              <a:t>69.775°C</a:t>
            </a:r>
          </a:p>
        </p:txBody>
      </p:sp>
      <p:sp>
        <p:nvSpPr>
          <p:cNvPr id="53" name="Rectangle 52">
            <a:extLst>
              <a:ext uri="{FF2B5EF4-FFF2-40B4-BE49-F238E27FC236}">
                <a16:creationId xmlns:a16="http://schemas.microsoft.com/office/drawing/2014/main" id="{FDF5AAEF-3674-7373-B24A-9C0D3E56F7B1}"/>
              </a:ext>
            </a:extLst>
          </p:cNvPr>
          <p:cNvSpPr>
            <a:spLocks noGrp="1"/>
          </p:cNvSpPr>
          <p:nvPr/>
        </p:nvSpPr>
        <p:spPr>
          <a:xfrm>
            <a:off x="9486900" y="4562475"/>
            <a:ext cx="12382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buNone/>
              <a:defRPr sz="713" b="0">
                <a:solidFill>
                  <a:srgbClr val="AAB8C8"/>
                </a:solidFill>
                <a:latin typeface="Aptos"/>
                <a:ea typeface="Aptos"/>
                <a:cs typeface="Aptos"/>
              </a:defRPr>
            </a:pPr>
            <a:r>
              <a:rPr sz="713" b="0">
                <a:solidFill>
                  <a:srgbClr val="F5F5F5"/>
                </a:solidFill>
                <a:latin typeface="Aptos"/>
                <a:ea typeface="Aptos"/>
                <a:cs typeface="Aptos"/>
              </a:rPr>
              <a:t>Fusion 360</a:t>
            </a:r>
          </a:p>
        </p:txBody>
      </p:sp>
      <p:sp>
        <p:nvSpPr>
          <p:cNvPr id="54" name="Rectangle 53">
            <a:extLst>
              <a:ext uri="{FF2B5EF4-FFF2-40B4-BE49-F238E27FC236}">
                <a16:creationId xmlns:a16="http://schemas.microsoft.com/office/drawing/2014/main" id="{A262F1E1-6A51-E408-6B3C-F612EC66DE0A}"/>
              </a:ext>
            </a:extLst>
          </p:cNvPr>
          <p:cNvSpPr>
            <a:spLocks noGrp="1"/>
          </p:cNvSpPr>
          <p:nvPr/>
        </p:nvSpPr>
        <p:spPr>
          <a:xfrm>
            <a:off x="819150" y="5600700"/>
            <a:ext cx="9334500" cy="68580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1350" b="0">
                <a:solidFill>
                  <a:srgbClr val="F4FAFF"/>
                </a:solidFill>
                <a:latin typeface="Aptos"/>
                <a:ea typeface="Aptos"/>
                <a:cs typeface="Aptos"/>
              </a:defRPr>
            </a:pPr>
            <a:r>
              <a:rPr sz="1350" b="0">
                <a:solidFill>
                  <a:srgbClr val="F5F5F5"/>
                </a:solidFill>
                <a:latin typeface="Aptos"/>
                <a:ea typeface="Aptos"/>
                <a:cs typeface="Aptos"/>
              </a:rPr>
              <a:t>• Open channels improve spacing and tool access.</a:t>
            </a:r>
          </a:p>
          <a:p>
            <a:pPr algn="l">
              <a:buNone/>
              <a:defRPr sz="1350" b="0">
                <a:solidFill>
                  <a:srgbClr val="F4FAFF"/>
                </a:solidFill>
                <a:latin typeface="Aptos"/>
                <a:ea typeface="Aptos"/>
                <a:cs typeface="Aptos"/>
              </a:defRPr>
            </a:pPr>
            <a:r>
              <a:rPr sz="1350" b="0">
                <a:solidFill>
                  <a:srgbClr val="F5F5F5"/>
                </a:solidFill>
                <a:latin typeface="Aptos"/>
                <a:ea typeface="Aptos"/>
                <a:cs typeface="Aptos"/>
              </a:rPr>
              <a:t>• Notch/access penalty included in the simplified MATLAB model.</a:t>
            </a:r>
          </a:p>
          <a:p>
            <a:pPr algn="l">
              <a:buNone/>
              <a:defRPr sz="1350" b="0">
                <a:solidFill>
                  <a:srgbClr val="F4FAFF"/>
                </a:solidFill>
                <a:latin typeface="Aptos"/>
                <a:ea typeface="Aptos"/>
                <a:cs typeface="Aptos"/>
              </a:defRPr>
            </a:pPr>
            <a:r>
              <a:rPr sz="1350" b="0">
                <a:solidFill>
                  <a:srgbClr val="F5F5F5"/>
                </a:solidFill>
                <a:latin typeface="Aptos"/>
                <a:ea typeface="Aptos"/>
                <a:cs typeface="Aptos"/>
              </a:rPr>
              <a:t>• Selected for spacing, lower mass, tool access, and manufacturability.</a:t>
            </a:r>
          </a:p>
        </p:txBody>
      </p:sp>
      <mc:AlternateContent xmlns:mc="http://schemas.openxmlformats.org/markup-compatibility/2006">
        <mc:Choice xmlns:am3d="http://schemas.microsoft.com/office/drawing/2017/model3d" Requires="am3d">
          <p:graphicFrame>
            <p:nvGraphicFramePr>
              <p:cNvPr id="56" name="3D Model 55">
                <a:extLst>
                  <a:ext uri="{FF2B5EF4-FFF2-40B4-BE49-F238E27FC236}">
                    <a16:creationId xmlns:a16="http://schemas.microsoft.com/office/drawing/2014/main" id="{81D99F86-0FDF-0844-F4CF-05665EF9EA1A}"/>
                  </a:ext>
                </a:extLst>
              </p:cNvPr>
              <p:cNvGraphicFramePr>
                <a:graphicFrameLocks noChangeAspect="1"/>
              </p:cNvGraphicFramePr>
              <p:nvPr/>
            </p:nvGraphicFramePr>
            <p:xfrm>
              <a:off x="939627" y="4038650"/>
              <a:ext cx="929332" cy="1098500"/>
            </p:xfrm>
            <a:graphic>
              <a:graphicData uri="http://schemas.microsoft.com/office/drawing/2017/model3d">
                <am3d:model3d r:embed="rId4">
                  <am3d:spPr>
                    <a:xfrm>
                      <a:off x="0" y="0"/>
                      <a:ext cx="929332" cy="1098500"/>
                    </a:xfrm>
                    <a:prstGeom prst="rect">
                      <a:avLst/>
                    </a:prstGeom>
                  </am3d:spPr>
                  <am3d:camera>
                    <am3d:pos x="0" y="0" z="72189951"/>
                    <am3d:up dx="0" dy="36000000" dz="0"/>
                    <am3d:lookAt x="0" y="0" z="0"/>
                    <am3d:perspective fov="2700000"/>
                  </am3d:camera>
                  <am3d:trans>
                    <am3d:meterPerModelUnit n="19685039" d="1000000"/>
                    <am3d:preTrans dx="-3761193" dy="-3089552" dz="10732676"/>
                    <am3d:scale>
                      <am3d:sx n="1000000" d="1000000"/>
                      <am3d:sy n="1000000" d="1000000"/>
                      <am3d:sz n="1000000" d="1000000"/>
                    </am3d:scale>
                    <am3d:rot ax="-9078508" ay="-1822056" az="9872083"/>
                    <am3d:postTrans dx="0" dy="0" dz="0"/>
                  </am3d:trans>
                  <am3d:raster rName="Office3DRenderer" rVer="16.0.8326">
                    <am3d:blip r:embed="rId5"/>
                  </am3d:raster>
                  <am3d:objViewport viewportSz="11726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6" name="3D Model 55">
                <a:extLst>
                  <a:ext uri="{FF2B5EF4-FFF2-40B4-BE49-F238E27FC236}">
                    <a16:creationId xmlns:a16="http://schemas.microsoft.com/office/drawing/2014/main" id="{81D99F86-0FDF-0844-F4CF-05665EF9EA1A}"/>
                  </a:ext>
                </a:extLst>
              </p:cNvPr>
              <p:cNvPicPr>
                <a:picLocks noGrp="1" noRot="1" noChangeAspect="1" noMove="1" noResize="1" noEditPoints="1" noAdjustHandles="1" noChangeArrowheads="1" noChangeShapeType="1" noCrop="1"/>
              </p:cNvPicPr>
              <p:nvPr/>
            </p:nvPicPr>
            <p:blipFill>
              <a:blip r:embed="rId5"/>
              <a:stretch>
                <a:fillRect/>
              </a:stretch>
            </p:blipFill>
            <p:spPr>
              <a:xfrm>
                <a:off x="939627" y="4038650"/>
                <a:ext cx="929332" cy="1098500"/>
              </a:xfrm>
              <a:prstGeom prst="rect">
                <a:avLst/>
              </a:prstGeom>
            </p:spPr>
          </p:pic>
        </mc:Fallback>
      </mc:AlternateContent>
    </p:spTree>
    <p:extLst>
      <p:ext uri="{BB962C8B-B14F-4D97-AF65-F5344CB8AC3E}">
        <p14:creationId xmlns:p14="http://schemas.microsoft.com/office/powerpoint/2010/main" val="38571753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B0C10"/>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DC0E6C6D-67E6-4119-9A0B-9B5862B2826D}"/>
              </a:ext>
            </a:extLst>
          </p:cNvPr>
          <p:cNvSpPr>
            <a:spLocks noGrp="1"/>
          </p:cNvSpPr>
          <p:nvPr/>
        </p:nvSpPr>
        <p:spPr>
          <a:xfrm>
            <a:off x="0" y="0"/>
            <a:ext cx="12192000" cy="6858000"/>
          </a:xfrm>
          <a:prstGeom prst="rect">
            <a:avLst/>
          </a:prstGeom>
          <a:solidFill>
            <a:srgbClr val="080D12"/>
          </a:solidFill>
          <a:ln w="0">
            <a:solidFill>
              <a:srgbClr val="000000">
                <a:alpha val="0"/>
              </a:srgbClr>
            </a:solidFill>
            <a:prstDash val="solid"/>
          </a:ln>
        </p:spPr>
        <p:txBody>
          <a:bodyPr/>
          <a:lstStyle/>
          <a:p>
            <a:endParaRPr/>
          </a:p>
        </p:txBody>
      </p:sp>
      <p:sp>
        <p:nvSpPr>
          <p:cNvPr id="2" name="Rectangle 1">
            <a:extLst>
              <a:ext uri="{FF2B5EF4-FFF2-40B4-BE49-F238E27FC236}">
                <a16:creationId xmlns:a16="http://schemas.microsoft.com/office/drawing/2014/main" id="{EC845EB8-8E80-4EE5-AE78-0FC9216D6D53}"/>
              </a:ext>
            </a:extLst>
          </p:cNvPr>
          <p:cNvSpPr>
            <a:spLocks noGrp="1"/>
          </p:cNvSpPr>
          <p:nvPr/>
        </p:nvSpPr>
        <p:spPr>
          <a:xfrm>
            <a:off x="762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3" name="Rectangle 2">
            <a:extLst>
              <a:ext uri="{FF2B5EF4-FFF2-40B4-BE49-F238E27FC236}">
                <a16:creationId xmlns:a16="http://schemas.microsoft.com/office/drawing/2014/main" id="{12D267DF-2B27-4DE7-82BF-2DF873A9BA94}"/>
              </a:ext>
            </a:extLst>
          </p:cNvPr>
          <p:cNvSpPr>
            <a:spLocks noGrp="1"/>
          </p:cNvSpPr>
          <p:nvPr/>
        </p:nvSpPr>
        <p:spPr>
          <a:xfrm>
            <a:off x="1524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4" name="Rectangle 3">
            <a:extLst>
              <a:ext uri="{FF2B5EF4-FFF2-40B4-BE49-F238E27FC236}">
                <a16:creationId xmlns:a16="http://schemas.microsoft.com/office/drawing/2014/main" id="{AB278C73-B5EE-4AB0-B2B1-BF300AC8555C}"/>
              </a:ext>
            </a:extLst>
          </p:cNvPr>
          <p:cNvSpPr>
            <a:spLocks noGrp="1"/>
          </p:cNvSpPr>
          <p:nvPr/>
        </p:nvSpPr>
        <p:spPr>
          <a:xfrm>
            <a:off x="2286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5" name="Rectangle 4">
            <a:extLst>
              <a:ext uri="{FF2B5EF4-FFF2-40B4-BE49-F238E27FC236}">
                <a16:creationId xmlns:a16="http://schemas.microsoft.com/office/drawing/2014/main" id="{DD2634A1-1DBA-4D92-B126-4E4DDF1A304C}"/>
              </a:ext>
            </a:extLst>
          </p:cNvPr>
          <p:cNvSpPr>
            <a:spLocks noGrp="1"/>
          </p:cNvSpPr>
          <p:nvPr/>
        </p:nvSpPr>
        <p:spPr>
          <a:xfrm>
            <a:off x="3048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6" name="Rectangle 5">
            <a:extLst>
              <a:ext uri="{FF2B5EF4-FFF2-40B4-BE49-F238E27FC236}">
                <a16:creationId xmlns:a16="http://schemas.microsoft.com/office/drawing/2014/main" id="{87666801-2257-46D4-AA76-E4068857A2E8}"/>
              </a:ext>
            </a:extLst>
          </p:cNvPr>
          <p:cNvSpPr>
            <a:spLocks noGrp="1"/>
          </p:cNvSpPr>
          <p:nvPr/>
        </p:nvSpPr>
        <p:spPr>
          <a:xfrm>
            <a:off x="3810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7" name="Rectangle 6">
            <a:extLst>
              <a:ext uri="{FF2B5EF4-FFF2-40B4-BE49-F238E27FC236}">
                <a16:creationId xmlns:a16="http://schemas.microsoft.com/office/drawing/2014/main" id="{DCCC4F1D-681C-47D4-9D92-76410F521F7A}"/>
              </a:ext>
            </a:extLst>
          </p:cNvPr>
          <p:cNvSpPr>
            <a:spLocks noGrp="1"/>
          </p:cNvSpPr>
          <p:nvPr/>
        </p:nvSpPr>
        <p:spPr>
          <a:xfrm>
            <a:off x="4572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8" name="Rectangle 7">
            <a:extLst>
              <a:ext uri="{FF2B5EF4-FFF2-40B4-BE49-F238E27FC236}">
                <a16:creationId xmlns:a16="http://schemas.microsoft.com/office/drawing/2014/main" id="{25F3AF37-BE0B-48CE-86EF-2900F361E3B4}"/>
              </a:ext>
            </a:extLst>
          </p:cNvPr>
          <p:cNvSpPr>
            <a:spLocks noGrp="1"/>
          </p:cNvSpPr>
          <p:nvPr/>
        </p:nvSpPr>
        <p:spPr>
          <a:xfrm>
            <a:off x="5334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9" name="Rectangle 8">
            <a:extLst>
              <a:ext uri="{FF2B5EF4-FFF2-40B4-BE49-F238E27FC236}">
                <a16:creationId xmlns:a16="http://schemas.microsoft.com/office/drawing/2014/main" id="{CEF93E08-80C3-4975-A221-15182D731CE4}"/>
              </a:ext>
            </a:extLst>
          </p:cNvPr>
          <p:cNvSpPr>
            <a:spLocks noGrp="1"/>
          </p:cNvSpPr>
          <p:nvPr/>
        </p:nvSpPr>
        <p:spPr>
          <a:xfrm>
            <a:off x="6096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0" name="Rectangle 9">
            <a:extLst>
              <a:ext uri="{FF2B5EF4-FFF2-40B4-BE49-F238E27FC236}">
                <a16:creationId xmlns:a16="http://schemas.microsoft.com/office/drawing/2014/main" id="{C76D4A4F-C541-4029-88CB-5DAAC4108C74}"/>
              </a:ext>
            </a:extLst>
          </p:cNvPr>
          <p:cNvSpPr>
            <a:spLocks noGrp="1"/>
          </p:cNvSpPr>
          <p:nvPr/>
        </p:nvSpPr>
        <p:spPr>
          <a:xfrm>
            <a:off x="6858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1" name="Rectangle 10">
            <a:extLst>
              <a:ext uri="{FF2B5EF4-FFF2-40B4-BE49-F238E27FC236}">
                <a16:creationId xmlns:a16="http://schemas.microsoft.com/office/drawing/2014/main" id="{6DCBC2E9-7E58-49CC-B82C-4CFFC03D800B}"/>
              </a:ext>
            </a:extLst>
          </p:cNvPr>
          <p:cNvSpPr>
            <a:spLocks noGrp="1"/>
          </p:cNvSpPr>
          <p:nvPr/>
        </p:nvSpPr>
        <p:spPr>
          <a:xfrm>
            <a:off x="7620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2" name="Rectangle 11">
            <a:extLst>
              <a:ext uri="{FF2B5EF4-FFF2-40B4-BE49-F238E27FC236}">
                <a16:creationId xmlns:a16="http://schemas.microsoft.com/office/drawing/2014/main" id="{C4C94047-C18A-4445-9B4F-D3BF887F5718}"/>
              </a:ext>
            </a:extLst>
          </p:cNvPr>
          <p:cNvSpPr>
            <a:spLocks noGrp="1"/>
          </p:cNvSpPr>
          <p:nvPr/>
        </p:nvSpPr>
        <p:spPr>
          <a:xfrm>
            <a:off x="8382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3" name="Rectangle 12">
            <a:extLst>
              <a:ext uri="{FF2B5EF4-FFF2-40B4-BE49-F238E27FC236}">
                <a16:creationId xmlns:a16="http://schemas.microsoft.com/office/drawing/2014/main" id="{1C8CD04D-AF14-4C30-B37E-18F5A691D896}"/>
              </a:ext>
            </a:extLst>
          </p:cNvPr>
          <p:cNvSpPr>
            <a:spLocks noGrp="1"/>
          </p:cNvSpPr>
          <p:nvPr/>
        </p:nvSpPr>
        <p:spPr>
          <a:xfrm>
            <a:off x="9144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4" name="Rectangle 13">
            <a:extLst>
              <a:ext uri="{FF2B5EF4-FFF2-40B4-BE49-F238E27FC236}">
                <a16:creationId xmlns:a16="http://schemas.microsoft.com/office/drawing/2014/main" id="{63BF5EF5-AF9D-426C-856D-50DCD8F4D6E0}"/>
              </a:ext>
            </a:extLst>
          </p:cNvPr>
          <p:cNvSpPr>
            <a:spLocks noGrp="1"/>
          </p:cNvSpPr>
          <p:nvPr/>
        </p:nvSpPr>
        <p:spPr>
          <a:xfrm>
            <a:off x="9906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5" name="Rectangle 14">
            <a:extLst>
              <a:ext uri="{FF2B5EF4-FFF2-40B4-BE49-F238E27FC236}">
                <a16:creationId xmlns:a16="http://schemas.microsoft.com/office/drawing/2014/main" id="{388C6F35-E127-4010-9009-ACC4526CA6A0}"/>
              </a:ext>
            </a:extLst>
          </p:cNvPr>
          <p:cNvSpPr>
            <a:spLocks noGrp="1"/>
          </p:cNvSpPr>
          <p:nvPr/>
        </p:nvSpPr>
        <p:spPr>
          <a:xfrm>
            <a:off x="10668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6" name="Rectangle 15">
            <a:extLst>
              <a:ext uri="{FF2B5EF4-FFF2-40B4-BE49-F238E27FC236}">
                <a16:creationId xmlns:a16="http://schemas.microsoft.com/office/drawing/2014/main" id="{23CBD71B-2F35-4541-AFC0-D8BC41FAE413}"/>
              </a:ext>
            </a:extLst>
          </p:cNvPr>
          <p:cNvSpPr>
            <a:spLocks noGrp="1"/>
          </p:cNvSpPr>
          <p:nvPr/>
        </p:nvSpPr>
        <p:spPr>
          <a:xfrm>
            <a:off x="11430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7" name="Rectangle 16">
            <a:extLst>
              <a:ext uri="{FF2B5EF4-FFF2-40B4-BE49-F238E27FC236}">
                <a16:creationId xmlns:a16="http://schemas.microsoft.com/office/drawing/2014/main" id="{C0F03DAB-40F7-4846-A859-48CC5692198D}"/>
              </a:ext>
            </a:extLst>
          </p:cNvPr>
          <p:cNvSpPr>
            <a:spLocks noGrp="1"/>
          </p:cNvSpPr>
          <p:nvPr/>
        </p:nvSpPr>
        <p:spPr>
          <a:xfrm>
            <a:off x="0" y="762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18" name="Rectangle 17">
            <a:extLst>
              <a:ext uri="{FF2B5EF4-FFF2-40B4-BE49-F238E27FC236}">
                <a16:creationId xmlns:a16="http://schemas.microsoft.com/office/drawing/2014/main" id="{CF229593-19FF-475A-85DA-ED40BB7C47B8}"/>
              </a:ext>
            </a:extLst>
          </p:cNvPr>
          <p:cNvSpPr>
            <a:spLocks noGrp="1"/>
          </p:cNvSpPr>
          <p:nvPr/>
        </p:nvSpPr>
        <p:spPr>
          <a:xfrm>
            <a:off x="0" y="1524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19" name="Rectangle 18">
            <a:extLst>
              <a:ext uri="{FF2B5EF4-FFF2-40B4-BE49-F238E27FC236}">
                <a16:creationId xmlns:a16="http://schemas.microsoft.com/office/drawing/2014/main" id="{F10D8EE5-08F0-470A-BFCD-BB025CEA60F6}"/>
              </a:ext>
            </a:extLst>
          </p:cNvPr>
          <p:cNvSpPr>
            <a:spLocks noGrp="1"/>
          </p:cNvSpPr>
          <p:nvPr/>
        </p:nvSpPr>
        <p:spPr>
          <a:xfrm>
            <a:off x="0" y="2286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0" name="Rectangle 19">
            <a:extLst>
              <a:ext uri="{FF2B5EF4-FFF2-40B4-BE49-F238E27FC236}">
                <a16:creationId xmlns:a16="http://schemas.microsoft.com/office/drawing/2014/main" id="{22090588-B4FB-4D77-8159-6C83EAF0A50F}"/>
              </a:ext>
            </a:extLst>
          </p:cNvPr>
          <p:cNvSpPr>
            <a:spLocks noGrp="1"/>
          </p:cNvSpPr>
          <p:nvPr/>
        </p:nvSpPr>
        <p:spPr>
          <a:xfrm>
            <a:off x="0" y="3048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1" name="Rectangle 20">
            <a:extLst>
              <a:ext uri="{FF2B5EF4-FFF2-40B4-BE49-F238E27FC236}">
                <a16:creationId xmlns:a16="http://schemas.microsoft.com/office/drawing/2014/main" id="{A694D56E-69EE-4E79-8F98-839B5FAD02EF}"/>
              </a:ext>
            </a:extLst>
          </p:cNvPr>
          <p:cNvSpPr>
            <a:spLocks noGrp="1"/>
          </p:cNvSpPr>
          <p:nvPr/>
        </p:nvSpPr>
        <p:spPr>
          <a:xfrm>
            <a:off x="0" y="3810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2" name="Rectangle 21">
            <a:extLst>
              <a:ext uri="{FF2B5EF4-FFF2-40B4-BE49-F238E27FC236}">
                <a16:creationId xmlns:a16="http://schemas.microsoft.com/office/drawing/2014/main" id="{D5F82D05-387E-4516-BA60-2A80FC877166}"/>
              </a:ext>
            </a:extLst>
          </p:cNvPr>
          <p:cNvSpPr>
            <a:spLocks noGrp="1"/>
          </p:cNvSpPr>
          <p:nvPr/>
        </p:nvSpPr>
        <p:spPr>
          <a:xfrm>
            <a:off x="0" y="4572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3" name="Rectangle 22">
            <a:extLst>
              <a:ext uri="{FF2B5EF4-FFF2-40B4-BE49-F238E27FC236}">
                <a16:creationId xmlns:a16="http://schemas.microsoft.com/office/drawing/2014/main" id="{1EDA048D-3ABA-4C65-969E-6A3D5FC59D1A}"/>
              </a:ext>
            </a:extLst>
          </p:cNvPr>
          <p:cNvSpPr>
            <a:spLocks noGrp="1"/>
          </p:cNvSpPr>
          <p:nvPr/>
        </p:nvSpPr>
        <p:spPr>
          <a:xfrm>
            <a:off x="0" y="5334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4" name="Rectangle 23">
            <a:extLst>
              <a:ext uri="{FF2B5EF4-FFF2-40B4-BE49-F238E27FC236}">
                <a16:creationId xmlns:a16="http://schemas.microsoft.com/office/drawing/2014/main" id="{4C624D74-CCDA-4F87-97CD-91B15CEC0059}"/>
              </a:ext>
            </a:extLst>
          </p:cNvPr>
          <p:cNvSpPr>
            <a:spLocks noGrp="1"/>
          </p:cNvSpPr>
          <p:nvPr/>
        </p:nvSpPr>
        <p:spPr>
          <a:xfrm>
            <a:off x="0" y="6096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5" name="Rectangle 24">
            <a:extLst>
              <a:ext uri="{FF2B5EF4-FFF2-40B4-BE49-F238E27FC236}">
                <a16:creationId xmlns:a16="http://schemas.microsoft.com/office/drawing/2014/main" id="{AC2B7217-96F0-435C-9A74-7854D726662F}"/>
              </a:ext>
            </a:extLst>
          </p:cNvPr>
          <p:cNvSpPr>
            <a:spLocks noGrp="1"/>
          </p:cNvSpPr>
          <p:nvPr/>
        </p:nvSpPr>
        <p:spPr>
          <a:xfrm>
            <a:off x="0" y="0"/>
            <a:ext cx="12192000" cy="6858000"/>
          </a:xfrm>
          <a:prstGeom prst="rect">
            <a:avLst/>
          </a:prstGeom>
          <a:solidFill>
            <a:srgbClr val="000000">
              <a:alpha val="0"/>
            </a:srgbClr>
          </a:solidFill>
          <a:ln w="9525">
            <a:solidFill>
              <a:srgbClr val="1D4054"/>
            </a:solidFill>
            <a:prstDash val="solid"/>
          </a:ln>
        </p:spPr>
        <p:txBody>
          <a:bodyPr/>
          <a:lstStyle/>
          <a:p>
            <a:endParaRPr/>
          </a:p>
        </p:txBody>
      </p:sp>
      <p:sp>
        <p:nvSpPr>
          <p:cNvPr id="26" name="Rectangle 25">
            <a:extLst>
              <a:ext uri="{FF2B5EF4-FFF2-40B4-BE49-F238E27FC236}">
                <a16:creationId xmlns:a16="http://schemas.microsoft.com/office/drawing/2014/main" id="{60726B7D-1181-48C7-A7BF-3CA877783CD1}"/>
              </a:ext>
            </a:extLst>
          </p:cNvPr>
          <p:cNvSpPr>
            <a:spLocks noGrp="1"/>
          </p:cNvSpPr>
          <p:nvPr/>
        </p:nvSpPr>
        <p:spPr>
          <a:xfrm>
            <a:off x="552450" y="552450"/>
            <a:ext cx="247650" cy="28575"/>
          </a:xfrm>
          <a:prstGeom prst="rect">
            <a:avLst/>
          </a:prstGeom>
          <a:solidFill>
            <a:srgbClr val="00D7FF"/>
          </a:solidFill>
          <a:ln w="0">
            <a:solidFill>
              <a:srgbClr val="000000">
                <a:alpha val="0"/>
              </a:srgbClr>
            </a:solidFill>
            <a:prstDash val="solid"/>
          </a:ln>
        </p:spPr>
        <p:txBody>
          <a:bodyPr/>
          <a:lstStyle/>
          <a:p>
            <a:endParaRPr/>
          </a:p>
        </p:txBody>
      </p:sp>
      <p:sp>
        <p:nvSpPr>
          <p:cNvPr id="27" name="Rectangle 26">
            <a:extLst>
              <a:ext uri="{FF2B5EF4-FFF2-40B4-BE49-F238E27FC236}">
                <a16:creationId xmlns:a16="http://schemas.microsoft.com/office/drawing/2014/main" id="{A85C781C-A591-4BC3-882E-7050C2FFE6CD}"/>
              </a:ext>
            </a:extLst>
          </p:cNvPr>
          <p:cNvSpPr>
            <a:spLocks noGrp="1"/>
          </p:cNvSpPr>
          <p:nvPr/>
        </p:nvSpPr>
        <p:spPr>
          <a:xfrm>
            <a:off x="914400" y="466725"/>
            <a:ext cx="28575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900" b="1">
                <a:solidFill>
                  <a:srgbClr val="00D7FF"/>
                </a:solidFill>
                <a:latin typeface="Aptos Mono"/>
                <a:ea typeface="Aptos Mono"/>
                <a:cs typeface="Aptos Mono"/>
              </a:defRPr>
            </a:pPr>
            <a:r>
              <a:rPr sz="900" b="1">
                <a:solidFill>
                  <a:srgbClr val="F5F5F5"/>
                </a:solidFill>
                <a:latin typeface="Aptos Mono"/>
                <a:ea typeface="Aptos Mono"/>
                <a:cs typeface="Aptos Mono"/>
              </a:rPr>
              <a:t>MATLAB OPTIMIZATION</a:t>
            </a:r>
          </a:p>
        </p:txBody>
      </p:sp>
      <p:sp>
        <p:nvSpPr>
          <p:cNvPr id="28" name="Rectangle 27">
            <a:extLst>
              <a:ext uri="{FF2B5EF4-FFF2-40B4-BE49-F238E27FC236}">
                <a16:creationId xmlns:a16="http://schemas.microsoft.com/office/drawing/2014/main" id="{C6D6E78E-33D5-423F-94FB-B1AE4BF3E8A1}"/>
              </a:ext>
            </a:extLst>
          </p:cNvPr>
          <p:cNvSpPr>
            <a:spLocks noGrp="1"/>
          </p:cNvSpPr>
          <p:nvPr/>
        </p:nvSpPr>
        <p:spPr>
          <a:xfrm>
            <a:off x="552450" y="781050"/>
            <a:ext cx="8191500" cy="7429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2325" b="1">
                <a:solidFill>
                  <a:srgbClr val="F4FAFF"/>
                </a:solidFill>
                <a:latin typeface="Aptos"/>
                <a:ea typeface="Aptos"/>
                <a:cs typeface="Aptos"/>
              </a:defRPr>
            </a:pPr>
            <a:r>
              <a:rPr sz="2325" b="1">
                <a:solidFill>
                  <a:srgbClr val="F5F5F5"/>
                </a:solidFill>
                <a:latin typeface="Aptos"/>
                <a:ea typeface="Aptos"/>
                <a:cs typeface="Aptos"/>
              </a:rPr>
              <a:t>MATLAB places the selected design just inside the 0.45°C/W target.</a:t>
            </a:r>
          </a:p>
        </p:txBody>
      </p:sp>
      <p:sp>
        <p:nvSpPr>
          <p:cNvPr id="29" name="Rectangle 28">
            <a:extLst>
              <a:ext uri="{FF2B5EF4-FFF2-40B4-BE49-F238E27FC236}">
                <a16:creationId xmlns:a16="http://schemas.microsoft.com/office/drawing/2014/main" id="{FF0EE10E-2A82-4D7C-AB95-1AC83DB5C099}"/>
              </a:ext>
            </a:extLst>
          </p:cNvPr>
          <p:cNvSpPr>
            <a:spLocks noGrp="1"/>
          </p:cNvSpPr>
          <p:nvPr/>
        </p:nvSpPr>
        <p:spPr>
          <a:xfrm>
            <a:off x="11068050" y="400050"/>
            <a:ext cx="609600" cy="323850"/>
          </a:xfrm>
          <a:prstGeom prst="rect">
            <a:avLst/>
          </a:prstGeom>
          <a:solidFill>
            <a:srgbClr val="000000">
              <a:alpha val="0"/>
            </a:srgbClr>
          </a:solidFill>
          <a:ln w="0">
            <a:solidFill>
              <a:srgbClr val="000000">
                <a:alpha val="0"/>
              </a:srgbClr>
            </a:solidFill>
            <a:prstDash val="solid"/>
          </a:ln>
        </p:spPr>
        <p:txBody>
          <a:bodyPr lIns="0" tIns="0" rIns="0" bIns="0" anchor="t"/>
          <a:lstStyle/>
          <a:p>
            <a:pPr algn="r">
              <a:buNone/>
              <a:defRPr sz="1350" b="0">
                <a:solidFill>
                  <a:srgbClr val="6F8497"/>
                </a:solidFill>
                <a:latin typeface="Aptos Mono"/>
                <a:ea typeface="Aptos Mono"/>
                <a:cs typeface="Aptos Mono"/>
              </a:defRPr>
            </a:pPr>
            <a:r>
              <a:rPr sz="1350" b="0">
                <a:solidFill>
                  <a:srgbClr val="F5F5F5"/>
                </a:solidFill>
                <a:latin typeface="Aptos Mono"/>
                <a:ea typeface="Aptos Mono"/>
                <a:cs typeface="Aptos Mono"/>
              </a:rPr>
              <a:t>09</a:t>
            </a:r>
          </a:p>
        </p:txBody>
      </p:sp>
      <p:sp>
        <p:nvSpPr>
          <p:cNvPr id="30" name="Rectangle 29">
            <a:extLst>
              <a:ext uri="{FF2B5EF4-FFF2-40B4-BE49-F238E27FC236}">
                <a16:creationId xmlns:a16="http://schemas.microsoft.com/office/drawing/2014/main" id="{F3915A0A-14D5-4948-AD24-0A569BAA8361}"/>
              </a:ext>
            </a:extLst>
          </p:cNvPr>
          <p:cNvSpPr>
            <a:spLocks noGrp="1"/>
          </p:cNvSpPr>
          <p:nvPr/>
        </p:nvSpPr>
        <p:spPr>
          <a:xfrm>
            <a:off x="552450" y="6381750"/>
            <a:ext cx="11087100" cy="9525"/>
          </a:xfrm>
          <a:prstGeom prst="rect">
            <a:avLst/>
          </a:prstGeom>
          <a:solidFill>
            <a:srgbClr val="173244"/>
          </a:solidFill>
          <a:ln w="0">
            <a:solidFill>
              <a:srgbClr val="000000">
                <a:alpha val="0"/>
              </a:srgbClr>
            </a:solidFill>
            <a:prstDash val="solid"/>
          </a:ln>
        </p:spPr>
        <p:txBody>
          <a:bodyPr/>
          <a:lstStyle/>
          <a:p>
            <a:endParaRPr/>
          </a:p>
        </p:txBody>
      </p:sp>
      <p:sp>
        <p:nvSpPr>
          <p:cNvPr id="31" name="Rectangle 30">
            <a:extLst>
              <a:ext uri="{FF2B5EF4-FFF2-40B4-BE49-F238E27FC236}">
                <a16:creationId xmlns:a16="http://schemas.microsoft.com/office/drawing/2014/main" id="{6F4E6C46-4903-4E15-9FAC-3685E4755466}"/>
              </a:ext>
            </a:extLst>
          </p:cNvPr>
          <p:cNvSpPr>
            <a:spLocks noGrp="1"/>
          </p:cNvSpPr>
          <p:nvPr/>
        </p:nvSpPr>
        <p:spPr>
          <a:xfrm>
            <a:off x="552450" y="6515100"/>
            <a:ext cx="53340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750" b="0">
                <a:solidFill>
                  <a:srgbClr val="6F8497"/>
                </a:solidFill>
                <a:latin typeface="Aptos Mono"/>
                <a:ea typeface="Aptos Mono"/>
                <a:cs typeface="Aptos Mono"/>
              </a:defRPr>
            </a:pPr>
            <a:r>
              <a:rPr sz="750" b="0">
                <a:solidFill>
                  <a:srgbClr val="F5F5F5"/>
                </a:solidFill>
                <a:latin typeface="Aptos Mono"/>
                <a:ea typeface="Aptos Mono"/>
                <a:cs typeface="Aptos Mono"/>
              </a:rPr>
              <a:t>ENGG 114 Heat Sink Review | modeled boundary conditions</a:t>
            </a:r>
          </a:p>
        </p:txBody>
      </p:sp>
      <p:sp>
        <p:nvSpPr>
          <p:cNvPr id="32" name="Rectangle 31">
            <a:extLst>
              <a:ext uri="{FF2B5EF4-FFF2-40B4-BE49-F238E27FC236}">
                <a16:creationId xmlns:a16="http://schemas.microsoft.com/office/drawing/2014/main" id="{614837A0-02FC-4B03-9DEC-EF4C3CDAB924}"/>
              </a:ext>
            </a:extLst>
          </p:cNvPr>
          <p:cNvSpPr>
            <a:spLocks noGrp="1"/>
          </p:cNvSpPr>
          <p:nvPr/>
        </p:nvSpPr>
        <p:spPr>
          <a:xfrm>
            <a:off x="552450" y="1543050"/>
            <a:ext cx="7658100" cy="4343400"/>
          </a:xfrm>
          <a:prstGeom prst="rect">
            <a:avLst/>
          </a:prstGeom>
          <a:solidFill>
            <a:srgbClr val="090D11"/>
          </a:solidFill>
          <a:ln w="9525">
            <a:solidFill>
              <a:srgbClr val="244A60"/>
            </a:solidFill>
            <a:prstDash val="solid"/>
          </a:ln>
        </p:spPr>
        <p:txBody>
          <a:bodyPr/>
          <a:lstStyle/>
          <a:p>
            <a:endParaRPr/>
          </a:p>
        </p:txBody>
      </p:sp>
      <p:pic>
        <p:nvPicPr>
          <p:cNvPr id="33" name="Picture 32"/>
          <p:cNvPicPr>
            <a:picLocks noChangeAspect="1"/>
          </p:cNvPicPr>
          <p:nvPr/>
        </p:nvPicPr>
        <p:blipFill>
          <a:blip r:embed="rId3"/>
          <a:stretch/>
        </p:blipFill>
        <p:spPr>
          <a:xfrm>
            <a:off x="1109408" y="1733550"/>
            <a:ext cx="6544183" cy="3943350"/>
          </a:xfrm>
          <a:prstGeom prst="rect">
            <a:avLst/>
          </a:prstGeom>
        </p:spPr>
      </p:pic>
      <p:sp>
        <p:nvSpPr>
          <p:cNvPr id="34" name="Rectangle 33">
            <a:extLst>
              <a:ext uri="{FF2B5EF4-FFF2-40B4-BE49-F238E27FC236}">
                <a16:creationId xmlns:a16="http://schemas.microsoft.com/office/drawing/2014/main" id="{2045D895-BE10-4A07-8E16-60785514F1D1}"/>
              </a:ext>
            </a:extLst>
          </p:cNvPr>
          <p:cNvSpPr>
            <a:spLocks noGrp="1"/>
          </p:cNvSpPr>
          <p:nvPr/>
        </p:nvSpPr>
        <p:spPr>
          <a:xfrm>
            <a:off x="8553450" y="1600200"/>
            <a:ext cx="2914650" cy="3657600"/>
          </a:xfrm>
          <a:prstGeom prst="rect">
            <a:avLst/>
          </a:prstGeom>
          <a:solidFill>
            <a:srgbClr val="0E1720"/>
          </a:solidFill>
          <a:ln w="9525">
            <a:solidFill>
              <a:srgbClr val="2A5A73"/>
            </a:solidFill>
            <a:prstDash val="solid"/>
          </a:ln>
        </p:spPr>
        <p:txBody>
          <a:bodyPr/>
          <a:lstStyle/>
          <a:p>
            <a:endParaRPr/>
          </a:p>
        </p:txBody>
      </p:sp>
      <p:sp>
        <p:nvSpPr>
          <p:cNvPr id="35" name="Rectangle 34">
            <a:extLst>
              <a:ext uri="{FF2B5EF4-FFF2-40B4-BE49-F238E27FC236}">
                <a16:creationId xmlns:a16="http://schemas.microsoft.com/office/drawing/2014/main" id="{6A76348F-22EB-4C9F-8B97-AFDC2BC0E229}"/>
              </a:ext>
            </a:extLst>
          </p:cNvPr>
          <p:cNvSpPr>
            <a:spLocks noGrp="1"/>
          </p:cNvSpPr>
          <p:nvPr/>
        </p:nvSpPr>
        <p:spPr>
          <a:xfrm>
            <a:off x="8839200" y="1924050"/>
            <a:ext cx="57150" cy="266700"/>
          </a:xfrm>
          <a:prstGeom prst="rect">
            <a:avLst/>
          </a:prstGeom>
          <a:solidFill>
            <a:srgbClr val="FFC857"/>
          </a:solidFill>
          <a:ln w="0">
            <a:solidFill>
              <a:srgbClr val="000000">
                <a:alpha val="0"/>
              </a:srgbClr>
            </a:solidFill>
            <a:prstDash val="solid"/>
          </a:ln>
        </p:spPr>
        <p:txBody>
          <a:bodyPr/>
          <a:lstStyle/>
          <a:p>
            <a:endParaRPr/>
          </a:p>
        </p:txBody>
      </p:sp>
      <p:sp>
        <p:nvSpPr>
          <p:cNvPr id="36" name="Rectangle 35">
            <a:extLst>
              <a:ext uri="{FF2B5EF4-FFF2-40B4-BE49-F238E27FC236}">
                <a16:creationId xmlns:a16="http://schemas.microsoft.com/office/drawing/2014/main" id="{AC828A99-AD3B-4C85-A141-4919BE2069F3}"/>
              </a:ext>
            </a:extLst>
          </p:cNvPr>
          <p:cNvSpPr>
            <a:spLocks noGrp="1"/>
          </p:cNvSpPr>
          <p:nvPr/>
        </p:nvSpPr>
        <p:spPr>
          <a:xfrm>
            <a:off x="8991600" y="1914525"/>
            <a:ext cx="2038350" cy="285750"/>
          </a:xfrm>
          <a:prstGeom prst="rect">
            <a:avLst/>
          </a:prstGeom>
          <a:solidFill>
            <a:srgbClr val="000000">
              <a:alpha val="0"/>
            </a:srgbClr>
          </a:solidFill>
          <a:ln w="0">
            <a:solidFill>
              <a:srgbClr val="000000">
                <a:alpha val="0"/>
              </a:srgbClr>
            </a:solidFill>
            <a:prstDash val="solid"/>
          </a:ln>
        </p:spPr>
        <p:txBody>
          <a:bodyPr lIns="0" tIns="0" rIns="0" bIns="0" anchor="ctr"/>
          <a:lstStyle/>
          <a:p>
            <a:pPr algn="l">
              <a:buNone/>
              <a:defRPr sz="975" b="1">
                <a:solidFill>
                  <a:srgbClr val="F4FAFF"/>
                </a:solidFill>
                <a:latin typeface="Aptos"/>
                <a:ea typeface="Aptos"/>
                <a:cs typeface="Aptos"/>
              </a:defRPr>
            </a:pPr>
            <a:r>
              <a:rPr sz="975" b="1">
                <a:solidFill>
                  <a:srgbClr val="F5F5F5"/>
                </a:solidFill>
                <a:latin typeface="Aptos"/>
                <a:ea typeface="Aptos"/>
                <a:cs typeface="Aptos"/>
              </a:rPr>
              <a:t>SELECTED POINT</a:t>
            </a:r>
          </a:p>
        </p:txBody>
      </p:sp>
      <p:sp>
        <p:nvSpPr>
          <p:cNvPr id="37" name="Rectangle 36">
            <a:extLst>
              <a:ext uri="{FF2B5EF4-FFF2-40B4-BE49-F238E27FC236}">
                <a16:creationId xmlns:a16="http://schemas.microsoft.com/office/drawing/2014/main" id="{645C41DD-7C75-4F84-B9A7-36C819E621EB}"/>
              </a:ext>
            </a:extLst>
          </p:cNvPr>
          <p:cNvSpPr>
            <a:spLocks noGrp="1"/>
          </p:cNvSpPr>
          <p:nvPr/>
        </p:nvSpPr>
        <p:spPr>
          <a:xfrm>
            <a:off x="8839200" y="2362200"/>
            <a:ext cx="2266950" cy="742950"/>
          </a:xfrm>
          <a:prstGeom prst="rect">
            <a:avLst/>
          </a:prstGeom>
          <a:solidFill>
            <a:srgbClr val="0C151D"/>
          </a:solidFill>
          <a:ln w="9525">
            <a:solidFill>
              <a:srgbClr val="21475C"/>
            </a:solidFill>
            <a:prstDash val="solid"/>
          </a:ln>
        </p:spPr>
        <p:txBody>
          <a:bodyPr/>
          <a:lstStyle/>
          <a:p>
            <a:endParaRPr/>
          </a:p>
        </p:txBody>
      </p:sp>
      <p:sp>
        <p:nvSpPr>
          <p:cNvPr id="38" name="Rectangle 37">
            <a:extLst>
              <a:ext uri="{FF2B5EF4-FFF2-40B4-BE49-F238E27FC236}">
                <a16:creationId xmlns:a16="http://schemas.microsoft.com/office/drawing/2014/main" id="{5EC0A90D-511E-4B41-BB7A-8CF7A5715987}"/>
              </a:ext>
            </a:extLst>
          </p:cNvPr>
          <p:cNvSpPr>
            <a:spLocks noGrp="1"/>
          </p:cNvSpPr>
          <p:nvPr/>
        </p:nvSpPr>
        <p:spPr>
          <a:xfrm>
            <a:off x="8953500" y="2476500"/>
            <a:ext cx="203835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buNone/>
              <a:defRPr sz="1575" b="1">
                <a:solidFill>
                  <a:srgbClr val="FFC857"/>
                </a:solidFill>
                <a:latin typeface="Aptos Mono"/>
                <a:ea typeface="Aptos Mono"/>
                <a:cs typeface="Aptos Mono"/>
              </a:defRPr>
            </a:pPr>
            <a:r>
              <a:rPr sz="1575" b="1">
                <a:solidFill>
                  <a:srgbClr val="F5F5F5"/>
                </a:solidFill>
                <a:latin typeface="Aptos Mono"/>
                <a:ea typeface="Aptos Mono"/>
                <a:cs typeface="Aptos Mono"/>
              </a:rPr>
              <a:t>0.4485</a:t>
            </a:r>
          </a:p>
        </p:txBody>
      </p:sp>
      <p:sp>
        <p:nvSpPr>
          <p:cNvPr id="39" name="Rectangle 38">
            <a:extLst>
              <a:ext uri="{FF2B5EF4-FFF2-40B4-BE49-F238E27FC236}">
                <a16:creationId xmlns:a16="http://schemas.microsoft.com/office/drawing/2014/main" id="{B3CBACBB-0E0B-47C8-AFA8-ECFD3599B64C}"/>
              </a:ext>
            </a:extLst>
          </p:cNvPr>
          <p:cNvSpPr>
            <a:spLocks noGrp="1"/>
          </p:cNvSpPr>
          <p:nvPr/>
        </p:nvSpPr>
        <p:spPr>
          <a:xfrm>
            <a:off x="8934450" y="2771775"/>
            <a:ext cx="2076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buNone/>
              <a:defRPr sz="713" b="0">
                <a:solidFill>
                  <a:srgbClr val="AAB8C8"/>
                </a:solidFill>
                <a:latin typeface="Aptos"/>
                <a:ea typeface="Aptos"/>
                <a:cs typeface="Aptos"/>
              </a:defRPr>
            </a:pPr>
            <a:r>
              <a:rPr sz="713" b="0">
                <a:solidFill>
                  <a:srgbClr val="F5F5F5"/>
                </a:solidFill>
                <a:latin typeface="Aptos"/>
                <a:ea typeface="Aptos"/>
                <a:cs typeface="Aptos"/>
              </a:rPr>
              <a:t>°C/W R_total</a:t>
            </a:r>
          </a:p>
        </p:txBody>
      </p:sp>
      <p:sp>
        <p:nvSpPr>
          <p:cNvPr id="40" name="Rectangle 39">
            <a:extLst>
              <a:ext uri="{FF2B5EF4-FFF2-40B4-BE49-F238E27FC236}">
                <a16:creationId xmlns:a16="http://schemas.microsoft.com/office/drawing/2014/main" id="{1C732870-640E-4A80-97BD-6935F76A6DFF}"/>
              </a:ext>
            </a:extLst>
          </p:cNvPr>
          <p:cNvSpPr>
            <a:spLocks noGrp="1"/>
          </p:cNvSpPr>
          <p:nvPr/>
        </p:nvSpPr>
        <p:spPr>
          <a:xfrm>
            <a:off x="8839200" y="3257550"/>
            <a:ext cx="2266950" cy="742950"/>
          </a:xfrm>
          <a:prstGeom prst="rect">
            <a:avLst/>
          </a:prstGeom>
          <a:solidFill>
            <a:srgbClr val="0C151D"/>
          </a:solidFill>
          <a:ln w="9525">
            <a:solidFill>
              <a:srgbClr val="21475C"/>
            </a:solidFill>
            <a:prstDash val="solid"/>
          </a:ln>
        </p:spPr>
        <p:txBody>
          <a:bodyPr/>
          <a:lstStyle/>
          <a:p>
            <a:endParaRPr/>
          </a:p>
        </p:txBody>
      </p:sp>
      <p:sp>
        <p:nvSpPr>
          <p:cNvPr id="41" name="Rectangle 40">
            <a:extLst>
              <a:ext uri="{FF2B5EF4-FFF2-40B4-BE49-F238E27FC236}">
                <a16:creationId xmlns:a16="http://schemas.microsoft.com/office/drawing/2014/main" id="{E63194E3-DCB0-431B-BC75-6A1988DEC880}"/>
              </a:ext>
            </a:extLst>
          </p:cNvPr>
          <p:cNvSpPr>
            <a:spLocks noGrp="1"/>
          </p:cNvSpPr>
          <p:nvPr/>
        </p:nvSpPr>
        <p:spPr>
          <a:xfrm>
            <a:off x="8953500" y="3371850"/>
            <a:ext cx="203835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buNone/>
              <a:defRPr sz="1575" b="1">
                <a:solidFill>
                  <a:srgbClr val="00D7FF"/>
                </a:solidFill>
                <a:latin typeface="Aptos Mono"/>
                <a:ea typeface="Aptos Mono"/>
                <a:cs typeface="Aptos Mono"/>
              </a:defRPr>
            </a:pPr>
            <a:r>
              <a:rPr sz="1575" b="1">
                <a:solidFill>
                  <a:srgbClr val="F5F5F5"/>
                </a:solidFill>
                <a:latin typeface="Aptos Mono"/>
                <a:ea typeface="Aptos Mono"/>
                <a:cs typeface="Aptos Mono"/>
              </a:rPr>
              <a:t>69.85°C</a:t>
            </a:r>
          </a:p>
        </p:txBody>
      </p:sp>
      <p:sp>
        <p:nvSpPr>
          <p:cNvPr id="42" name="Rectangle 41">
            <a:extLst>
              <a:ext uri="{FF2B5EF4-FFF2-40B4-BE49-F238E27FC236}">
                <a16:creationId xmlns:a16="http://schemas.microsoft.com/office/drawing/2014/main" id="{077A776B-4AAE-4548-AADD-9B623EFA74D5}"/>
              </a:ext>
            </a:extLst>
          </p:cNvPr>
          <p:cNvSpPr>
            <a:spLocks noGrp="1"/>
          </p:cNvSpPr>
          <p:nvPr/>
        </p:nvSpPr>
        <p:spPr>
          <a:xfrm>
            <a:off x="8934450" y="3667125"/>
            <a:ext cx="2076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buNone/>
              <a:defRPr sz="713" b="0">
                <a:solidFill>
                  <a:srgbClr val="AAB8C8"/>
                </a:solidFill>
                <a:latin typeface="Aptos"/>
                <a:ea typeface="Aptos"/>
                <a:cs typeface="Aptos"/>
              </a:defRPr>
            </a:pPr>
            <a:r>
              <a:rPr sz="713" b="0">
                <a:solidFill>
                  <a:srgbClr val="F5F5F5"/>
                </a:solidFill>
                <a:latin typeface="Aptos"/>
                <a:ea typeface="Aptos"/>
                <a:cs typeface="Aptos"/>
              </a:rPr>
              <a:t>predicted CPU</a:t>
            </a:r>
          </a:p>
        </p:txBody>
      </p:sp>
      <p:sp>
        <p:nvSpPr>
          <p:cNvPr id="43" name="Rectangle 42">
            <a:extLst>
              <a:ext uri="{FF2B5EF4-FFF2-40B4-BE49-F238E27FC236}">
                <a16:creationId xmlns:a16="http://schemas.microsoft.com/office/drawing/2014/main" id="{87CC5207-2888-433E-8D19-584FC7859B9E}"/>
              </a:ext>
            </a:extLst>
          </p:cNvPr>
          <p:cNvSpPr>
            <a:spLocks noGrp="1"/>
          </p:cNvSpPr>
          <p:nvPr/>
        </p:nvSpPr>
        <p:spPr>
          <a:xfrm>
            <a:off x="8839200" y="4152900"/>
            <a:ext cx="2266950" cy="742950"/>
          </a:xfrm>
          <a:prstGeom prst="rect">
            <a:avLst/>
          </a:prstGeom>
          <a:solidFill>
            <a:srgbClr val="0C151D"/>
          </a:solidFill>
          <a:ln w="9525">
            <a:solidFill>
              <a:srgbClr val="21475C"/>
            </a:solidFill>
            <a:prstDash val="solid"/>
          </a:ln>
        </p:spPr>
        <p:txBody>
          <a:bodyPr/>
          <a:lstStyle/>
          <a:p>
            <a:endParaRPr/>
          </a:p>
        </p:txBody>
      </p:sp>
      <p:sp>
        <p:nvSpPr>
          <p:cNvPr id="44" name="Rectangle 43">
            <a:extLst>
              <a:ext uri="{FF2B5EF4-FFF2-40B4-BE49-F238E27FC236}">
                <a16:creationId xmlns:a16="http://schemas.microsoft.com/office/drawing/2014/main" id="{CE681B58-07B7-420A-8E06-577F56B8CD5E}"/>
              </a:ext>
            </a:extLst>
          </p:cNvPr>
          <p:cNvSpPr>
            <a:spLocks noGrp="1"/>
          </p:cNvSpPr>
          <p:nvPr/>
        </p:nvSpPr>
        <p:spPr>
          <a:xfrm>
            <a:off x="8953500" y="4267200"/>
            <a:ext cx="203835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buNone/>
              <a:defRPr sz="1575" b="1">
                <a:solidFill>
                  <a:srgbClr val="00D7FF"/>
                </a:solidFill>
                <a:latin typeface="Aptos Mono"/>
                <a:ea typeface="Aptos Mono"/>
                <a:cs typeface="Aptos Mono"/>
              </a:defRPr>
            </a:pPr>
            <a:r>
              <a:rPr sz="1575" b="1">
                <a:solidFill>
                  <a:srgbClr val="F5F5F5"/>
                </a:solidFill>
                <a:latin typeface="Aptos Mono"/>
                <a:ea typeface="Aptos Mono"/>
                <a:cs typeface="Aptos Mono"/>
              </a:rPr>
              <a:t>54.6 g</a:t>
            </a:r>
          </a:p>
        </p:txBody>
      </p:sp>
      <p:sp>
        <p:nvSpPr>
          <p:cNvPr id="45" name="Rectangle 44">
            <a:extLst>
              <a:ext uri="{FF2B5EF4-FFF2-40B4-BE49-F238E27FC236}">
                <a16:creationId xmlns:a16="http://schemas.microsoft.com/office/drawing/2014/main" id="{F41B63F9-5F2F-4969-BFD0-F3EC1E3C353B}"/>
              </a:ext>
            </a:extLst>
          </p:cNvPr>
          <p:cNvSpPr>
            <a:spLocks noGrp="1"/>
          </p:cNvSpPr>
          <p:nvPr/>
        </p:nvSpPr>
        <p:spPr>
          <a:xfrm>
            <a:off x="8934450" y="4562475"/>
            <a:ext cx="2076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buNone/>
              <a:defRPr sz="713" b="0">
                <a:solidFill>
                  <a:srgbClr val="AAB8C8"/>
                </a:solidFill>
                <a:latin typeface="Aptos"/>
                <a:ea typeface="Aptos"/>
                <a:cs typeface="Aptos"/>
              </a:defRPr>
            </a:pPr>
            <a:r>
              <a:rPr sz="713" b="0">
                <a:solidFill>
                  <a:srgbClr val="F5F5F5"/>
                </a:solidFill>
                <a:latin typeface="Aptos"/>
                <a:ea typeface="Aptos"/>
                <a:cs typeface="Aptos"/>
              </a:rPr>
              <a:t>estimated mass</a:t>
            </a:r>
          </a:p>
        </p:txBody>
      </p:sp>
      <p:sp>
        <p:nvSpPr>
          <p:cNvPr id="46" name="Rectangle 45">
            <a:extLst>
              <a:ext uri="{FF2B5EF4-FFF2-40B4-BE49-F238E27FC236}">
                <a16:creationId xmlns:a16="http://schemas.microsoft.com/office/drawing/2014/main" id="{A896E595-F90D-4DE5-972D-97F59A1AE5ED}"/>
              </a:ext>
            </a:extLst>
          </p:cNvPr>
          <p:cNvSpPr>
            <a:spLocks noGrp="1"/>
          </p:cNvSpPr>
          <p:nvPr/>
        </p:nvSpPr>
        <p:spPr>
          <a:xfrm>
            <a:off x="781050" y="5905500"/>
            <a:ext cx="9334500" cy="5524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1200" b="0">
                <a:solidFill>
                  <a:srgbClr val="F4FAFF"/>
                </a:solidFill>
                <a:latin typeface="Aptos"/>
                <a:ea typeface="Aptos"/>
                <a:cs typeface="Aptos"/>
              </a:defRPr>
            </a:pPr>
            <a:r>
              <a:rPr sz="1200" b="0">
                <a:solidFill>
                  <a:srgbClr val="F5F5F5"/>
                </a:solidFill>
                <a:latin typeface="Aptos"/>
                <a:ea typeface="Aptos"/>
                <a:cs typeface="Aptos"/>
              </a:rPr>
              <a:t>• Candidate sweep filtered resistance, spacing, and positive mass.</a:t>
            </a:r>
          </a:p>
          <a:p>
            <a:pPr algn="l">
              <a:buNone/>
              <a:defRPr sz="1200" b="0">
                <a:solidFill>
                  <a:srgbClr val="F4FAFF"/>
                </a:solidFill>
                <a:latin typeface="Aptos"/>
                <a:ea typeface="Aptos"/>
                <a:cs typeface="Aptos"/>
              </a:defRPr>
            </a:pPr>
            <a:r>
              <a:rPr sz="1200" b="0">
                <a:solidFill>
                  <a:srgbClr val="F5F5F5"/>
                </a:solidFill>
                <a:latin typeface="Aptos"/>
                <a:ea typeface="Aptos"/>
                <a:cs typeface="Aptos"/>
              </a:rPr>
              <a:t>• The selected point lies narrowly inside the 0.45°C/W target.</a:t>
            </a:r>
          </a:p>
          <a:p>
            <a:pPr algn="l">
              <a:buNone/>
              <a:defRPr sz="1200" b="0">
                <a:solidFill>
                  <a:srgbClr val="F4FAFF"/>
                </a:solidFill>
                <a:latin typeface="Aptos"/>
                <a:ea typeface="Aptos"/>
                <a:cs typeface="Aptos"/>
              </a:defRPr>
            </a:pPr>
            <a:r>
              <a:rPr sz="1200" b="0">
                <a:solidFill>
                  <a:srgbClr val="F5F5F5"/>
                </a:solidFill>
                <a:latin typeface="Aptos"/>
                <a:ea typeface="Aptos"/>
                <a:cs typeface="Aptos"/>
              </a:rPr>
              <a:t>• Optimization supports the DFMA choice; prototype testing remains required.</a:t>
            </a:r>
          </a:p>
        </p:txBody>
      </p:sp>
    </p:spTree>
    <p:extLst>
      <p:ext uri="{BB962C8B-B14F-4D97-AF65-F5344CB8AC3E}">
        <p14:creationId xmlns:p14="http://schemas.microsoft.com/office/powerpoint/2010/main" val="9034982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B0C10"/>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09EB66CB-462C-44D8-B4BC-B9F587E7CF02}"/>
              </a:ext>
            </a:extLst>
          </p:cNvPr>
          <p:cNvSpPr>
            <a:spLocks noGrp="1"/>
          </p:cNvSpPr>
          <p:nvPr/>
        </p:nvSpPr>
        <p:spPr>
          <a:xfrm>
            <a:off x="0" y="0"/>
            <a:ext cx="12192000" cy="6858000"/>
          </a:xfrm>
          <a:prstGeom prst="rect">
            <a:avLst/>
          </a:prstGeom>
          <a:solidFill>
            <a:srgbClr val="080D12"/>
          </a:solidFill>
          <a:ln w="0">
            <a:solidFill>
              <a:srgbClr val="000000">
                <a:alpha val="0"/>
              </a:srgbClr>
            </a:solidFill>
            <a:prstDash val="solid"/>
          </a:ln>
        </p:spPr>
        <p:txBody>
          <a:bodyPr/>
          <a:lstStyle/>
          <a:p>
            <a:endParaRPr/>
          </a:p>
        </p:txBody>
      </p:sp>
      <p:sp>
        <p:nvSpPr>
          <p:cNvPr id="2" name="Rectangle 1">
            <a:extLst>
              <a:ext uri="{FF2B5EF4-FFF2-40B4-BE49-F238E27FC236}">
                <a16:creationId xmlns:a16="http://schemas.microsoft.com/office/drawing/2014/main" id="{F2A29197-C629-414D-ABA2-EB8C5C0237B1}"/>
              </a:ext>
            </a:extLst>
          </p:cNvPr>
          <p:cNvSpPr>
            <a:spLocks noGrp="1"/>
          </p:cNvSpPr>
          <p:nvPr/>
        </p:nvSpPr>
        <p:spPr>
          <a:xfrm>
            <a:off x="762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3" name="Rectangle 2">
            <a:extLst>
              <a:ext uri="{FF2B5EF4-FFF2-40B4-BE49-F238E27FC236}">
                <a16:creationId xmlns:a16="http://schemas.microsoft.com/office/drawing/2014/main" id="{6BC3B29D-CBA7-45AC-9FCE-AA3FAD8145C7}"/>
              </a:ext>
            </a:extLst>
          </p:cNvPr>
          <p:cNvSpPr>
            <a:spLocks noGrp="1"/>
          </p:cNvSpPr>
          <p:nvPr/>
        </p:nvSpPr>
        <p:spPr>
          <a:xfrm>
            <a:off x="1524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4" name="Rectangle 3">
            <a:extLst>
              <a:ext uri="{FF2B5EF4-FFF2-40B4-BE49-F238E27FC236}">
                <a16:creationId xmlns:a16="http://schemas.microsoft.com/office/drawing/2014/main" id="{71DF1188-6355-4460-9A2F-5FAEDEFBADB1}"/>
              </a:ext>
            </a:extLst>
          </p:cNvPr>
          <p:cNvSpPr>
            <a:spLocks noGrp="1"/>
          </p:cNvSpPr>
          <p:nvPr/>
        </p:nvSpPr>
        <p:spPr>
          <a:xfrm>
            <a:off x="2286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5" name="Rectangle 4">
            <a:extLst>
              <a:ext uri="{FF2B5EF4-FFF2-40B4-BE49-F238E27FC236}">
                <a16:creationId xmlns:a16="http://schemas.microsoft.com/office/drawing/2014/main" id="{80B99D31-CFC4-4C1C-BAFE-45D3F0153C92}"/>
              </a:ext>
            </a:extLst>
          </p:cNvPr>
          <p:cNvSpPr>
            <a:spLocks noGrp="1"/>
          </p:cNvSpPr>
          <p:nvPr/>
        </p:nvSpPr>
        <p:spPr>
          <a:xfrm>
            <a:off x="3048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6" name="Rectangle 5">
            <a:extLst>
              <a:ext uri="{FF2B5EF4-FFF2-40B4-BE49-F238E27FC236}">
                <a16:creationId xmlns:a16="http://schemas.microsoft.com/office/drawing/2014/main" id="{EAF7D79B-96E8-4BAA-8F76-6FC900B77B5D}"/>
              </a:ext>
            </a:extLst>
          </p:cNvPr>
          <p:cNvSpPr>
            <a:spLocks noGrp="1"/>
          </p:cNvSpPr>
          <p:nvPr/>
        </p:nvSpPr>
        <p:spPr>
          <a:xfrm>
            <a:off x="3810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7" name="Rectangle 6">
            <a:extLst>
              <a:ext uri="{FF2B5EF4-FFF2-40B4-BE49-F238E27FC236}">
                <a16:creationId xmlns:a16="http://schemas.microsoft.com/office/drawing/2014/main" id="{6A36E795-C837-4303-BFEB-207C602CAFB9}"/>
              </a:ext>
            </a:extLst>
          </p:cNvPr>
          <p:cNvSpPr>
            <a:spLocks noGrp="1"/>
          </p:cNvSpPr>
          <p:nvPr/>
        </p:nvSpPr>
        <p:spPr>
          <a:xfrm>
            <a:off x="4572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8" name="Rectangle 7">
            <a:extLst>
              <a:ext uri="{FF2B5EF4-FFF2-40B4-BE49-F238E27FC236}">
                <a16:creationId xmlns:a16="http://schemas.microsoft.com/office/drawing/2014/main" id="{BC50DE7D-61CA-4800-A096-875A67641208}"/>
              </a:ext>
            </a:extLst>
          </p:cNvPr>
          <p:cNvSpPr>
            <a:spLocks noGrp="1"/>
          </p:cNvSpPr>
          <p:nvPr/>
        </p:nvSpPr>
        <p:spPr>
          <a:xfrm>
            <a:off x="5334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9" name="Rectangle 8">
            <a:extLst>
              <a:ext uri="{FF2B5EF4-FFF2-40B4-BE49-F238E27FC236}">
                <a16:creationId xmlns:a16="http://schemas.microsoft.com/office/drawing/2014/main" id="{31B59954-71F2-4D76-A00B-C5CB34155896}"/>
              </a:ext>
            </a:extLst>
          </p:cNvPr>
          <p:cNvSpPr>
            <a:spLocks noGrp="1"/>
          </p:cNvSpPr>
          <p:nvPr/>
        </p:nvSpPr>
        <p:spPr>
          <a:xfrm>
            <a:off x="6096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0" name="Rectangle 9">
            <a:extLst>
              <a:ext uri="{FF2B5EF4-FFF2-40B4-BE49-F238E27FC236}">
                <a16:creationId xmlns:a16="http://schemas.microsoft.com/office/drawing/2014/main" id="{C88EEC28-DE97-4371-8BD2-822A4C74B349}"/>
              </a:ext>
            </a:extLst>
          </p:cNvPr>
          <p:cNvSpPr>
            <a:spLocks noGrp="1"/>
          </p:cNvSpPr>
          <p:nvPr/>
        </p:nvSpPr>
        <p:spPr>
          <a:xfrm>
            <a:off x="6858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1" name="Rectangle 10">
            <a:extLst>
              <a:ext uri="{FF2B5EF4-FFF2-40B4-BE49-F238E27FC236}">
                <a16:creationId xmlns:a16="http://schemas.microsoft.com/office/drawing/2014/main" id="{672A3778-75F8-4B6F-A472-1910E3F11CB7}"/>
              </a:ext>
            </a:extLst>
          </p:cNvPr>
          <p:cNvSpPr>
            <a:spLocks noGrp="1"/>
          </p:cNvSpPr>
          <p:nvPr/>
        </p:nvSpPr>
        <p:spPr>
          <a:xfrm>
            <a:off x="7620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2" name="Rectangle 11">
            <a:extLst>
              <a:ext uri="{FF2B5EF4-FFF2-40B4-BE49-F238E27FC236}">
                <a16:creationId xmlns:a16="http://schemas.microsoft.com/office/drawing/2014/main" id="{DC99E4A7-EFE5-4D62-ADF9-2F142408C959}"/>
              </a:ext>
            </a:extLst>
          </p:cNvPr>
          <p:cNvSpPr>
            <a:spLocks noGrp="1"/>
          </p:cNvSpPr>
          <p:nvPr/>
        </p:nvSpPr>
        <p:spPr>
          <a:xfrm>
            <a:off x="8382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3" name="Rectangle 12">
            <a:extLst>
              <a:ext uri="{FF2B5EF4-FFF2-40B4-BE49-F238E27FC236}">
                <a16:creationId xmlns:a16="http://schemas.microsoft.com/office/drawing/2014/main" id="{E77E1B03-2C8C-440E-9C8B-D47CF5D7CFB1}"/>
              </a:ext>
            </a:extLst>
          </p:cNvPr>
          <p:cNvSpPr>
            <a:spLocks noGrp="1"/>
          </p:cNvSpPr>
          <p:nvPr/>
        </p:nvSpPr>
        <p:spPr>
          <a:xfrm>
            <a:off x="9144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4" name="Rectangle 13">
            <a:extLst>
              <a:ext uri="{FF2B5EF4-FFF2-40B4-BE49-F238E27FC236}">
                <a16:creationId xmlns:a16="http://schemas.microsoft.com/office/drawing/2014/main" id="{F3148E11-0169-4536-AD6E-72F87D724198}"/>
              </a:ext>
            </a:extLst>
          </p:cNvPr>
          <p:cNvSpPr>
            <a:spLocks noGrp="1"/>
          </p:cNvSpPr>
          <p:nvPr/>
        </p:nvSpPr>
        <p:spPr>
          <a:xfrm>
            <a:off x="9906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5" name="Rectangle 14">
            <a:extLst>
              <a:ext uri="{FF2B5EF4-FFF2-40B4-BE49-F238E27FC236}">
                <a16:creationId xmlns:a16="http://schemas.microsoft.com/office/drawing/2014/main" id="{D96AFF25-0905-463B-A46C-75136E62BFC9}"/>
              </a:ext>
            </a:extLst>
          </p:cNvPr>
          <p:cNvSpPr>
            <a:spLocks noGrp="1"/>
          </p:cNvSpPr>
          <p:nvPr/>
        </p:nvSpPr>
        <p:spPr>
          <a:xfrm>
            <a:off x="10668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6" name="Rectangle 15">
            <a:extLst>
              <a:ext uri="{FF2B5EF4-FFF2-40B4-BE49-F238E27FC236}">
                <a16:creationId xmlns:a16="http://schemas.microsoft.com/office/drawing/2014/main" id="{4D64775F-A73B-4547-AAD5-AF0092762F57}"/>
              </a:ext>
            </a:extLst>
          </p:cNvPr>
          <p:cNvSpPr>
            <a:spLocks noGrp="1"/>
          </p:cNvSpPr>
          <p:nvPr/>
        </p:nvSpPr>
        <p:spPr>
          <a:xfrm>
            <a:off x="11430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7" name="Rectangle 16">
            <a:extLst>
              <a:ext uri="{FF2B5EF4-FFF2-40B4-BE49-F238E27FC236}">
                <a16:creationId xmlns:a16="http://schemas.microsoft.com/office/drawing/2014/main" id="{CE198419-2D93-45B1-9F49-84E11BE103A5}"/>
              </a:ext>
            </a:extLst>
          </p:cNvPr>
          <p:cNvSpPr>
            <a:spLocks noGrp="1"/>
          </p:cNvSpPr>
          <p:nvPr/>
        </p:nvSpPr>
        <p:spPr>
          <a:xfrm>
            <a:off x="0" y="762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18" name="Rectangle 17">
            <a:extLst>
              <a:ext uri="{FF2B5EF4-FFF2-40B4-BE49-F238E27FC236}">
                <a16:creationId xmlns:a16="http://schemas.microsoft.com/office/drawing/2014/main" id="{3CE4178B-2B63-4F53-BBAC-55D56C416877}"/>
              </a:ext>
            </a:extLst>
          </p:cNvPr>
          <p:cNvSpPr>
            <a:spLocks noGrp="1"/>
          </p:cNvSpPr>
          <p:nvPr/>
        </p:nvSpPr>
        <p:spPr>
          <a:xfrm>
            <a:off x="0" y="1524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19" name="Rectangle 18">
            <a:extLst>
              <a:ext uri="{FF2B5EF4-FFF2-40B4-BE49-F238E27FC236}">
                <a16:creationId xmlns:a16="http://schemas.microsoft.com/office/drawing/2014/main" id="{6147C2F8-4A61-4621-BB31-480D26B4FAD4}"/>
              </a:ext>
            </a:extLst>
          </p:cNvPr>
          <p:cNvSpPr>
            <a:spLocks noGrp="1"/>
          </p:cNvSpPr>
          <p:nvPr/>
        </p:nvSpPr>
        <p:spPr>
          <a:xfrm>
            <a:off x="0" y="2286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0" name="Rectangle 19">
            <a:extLst>
              <a:ext uri="{FF2B5EF4-FFF2-40B4-BE49-F238E27FC236}">
                <a16:creationId xmlns:a16="http://schemas.microsoft.com/office/drawing/2014/main" id="{2AB3F029-EE93-46F8-918B-B18EDD8C66ED}"/>
              </a:ext>
            </a:extLst>
          </p:cNvPr>
          <p:cNvSpPr>
            <a:spLocks noGrp="1"/>
          </p:cNvSpPr>
          <p:nvPr/>
        </p:nvSpPr>
        <p:spPr>
          <a:xfrm>
            <a:off x="0" y="3048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1" name="Rectangle 20">
            <a:extLst>
              <a:ext uri="{FF2B5EF4-FFF2-40B4-BE49-F238E27FC236}">
                <a16:creationId xmlns:a16="http://schemas.microsoft.com/office/drawing/2014/main" id="{A6432664-97F3-4AD2-AF40-86FCFA1E5B8C}"/>
              </a:ext>
            </a:extLst>
          </p:cNvPr>
          <p:cNvSpPr>
            <a:spLocks noGrp="1"/>
          </p:cNvSpPr>
          <p:nvPr/>
        </p:nvSpPr>
        <p:spPr>
          <a:xfrm>
            <a:off x="0" y="3810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2" name="Rectangle 21">
            <a:extLst>
              <a:ext uri="{FF2B5EF4-FFF2-40B4-BE49-F238E27FC236}">
                <a16:creationId xmlns:a16="http://schemas.microsoft.com/office/drawing/2014/main" id="{D52B2034-5A2E-4815-B6C0-857EDB73277B}"/>
              </a:ext>
            </a:extLst>
          </p:cNvPr>
          <p:cNvSpPr>
            <a:spLocks noGrp="1"/>
          </p:cNvSpPr>
          <p:nvPr/>
        </p:nvSpPr>
        <p:spPr>
          <a:xfrm>
            <a:off x="0" y="4572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3" name="Rectangle 22">
            <a:extLst>
              <a:ext uri="{FF2B5EF4-FFF2-40B4-BE49-F238E27FC236}">
                <a16:creationId xmlns:a16="http://schemas.microsoft.com/office/drawing/2014/main" id="{3B98EDDB-F85C-4568-8A6D-B774A8E99EED}"/>
              </a:ext>
            </a:extLst>
          </p:cNvPr>
          <p:cNvSpPr>
            <a:spLocks noGrp="1"/>
          </p:cNvSpPr>
          <p:nvPr/>
        </p:nvSpPr>
        <p:spPr>
          <a:xfrm>
            <a:off x="0" y="5334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4" name="Rectangle 23">
            <a:extLst>
              <a:ext uri="{FF2B5EF4-FFF2-40B4-BE49-F238E27FC236}">
                <a16:creationId xmlns:a16="http://schemas.microsoft.com/office/drawing/2014/main" id="{FBBDB192-BD7F-4590-B418-26329E2462E3}"/>
              </a:ext>
            </a:extLst>
          </p:cNvPr>
          <p:cNvSpPr>
            <a:spLocks noGrp="1"/>
          </p:cNvSpPr>
          <p:nvPr/>
        </p:nvSpPr>
        <p:spPr>
          <a:xfrm>
            <a:off x="0" y="6096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5" name="Rectangle 24">
            <a:extLst>
              <a:ext uri="{FF2B5EF4-FFF2-40B4-BE49-F238E27FC236}">
                <a16:creationId xmlns:a16="http://schemas.microsoft.com/office/drawing/2014/main" id="{D1E206F8-4807-4327-B443-3C865A52B7E1}"/>
              </a:ext>
            </a:extLst>
          </p:cNvPr>
          <p:cNvSpPr>
            <a:spLocks noGrp="1"/>
          </p:cNvSpPr>
          <p:nvPr/>
        </p:nvSpPr>
        <p:spPr>
          <a:xfrm>
            <a:off x="0" y="0"/>
            <a:ext cx="12192000" cy="6858000"/>
          </a:xfrm>
          <a:prstGeom prst="rect">
            <a:avLst/>
          </a:prstGeom>
          <a:solidFill>
            <a:srgbClr val="000000">
              <a:alpha val="0"/>
            </a:srgbClr>
          </a:solidFill>
          <a:ln w="9525">
            <a:solidFill>
              <a:srgbClr val="1D4054"/>
            </a:solidFill>
            <a:prstDash val="solid"/>
          </a:ln>
        </p:spPr>
        <p:txBody>
          <a:bodyPr/>
          <a:lstStyle/>
          <a:p>
            <a:endParaRPr/>
          </a:p>
        </p:txBody>
      </p:sp>
      <p:sp>
        <p:nvSpPr>
          <p:cNvPr id="26" name="Rectangle 25">
            <a:extLst>
              <a:ext uri="{FF2B5EF4-FFF2-40B4-BE49-F238E27FC236}">
                <a16:creationId xmlns:a16="http://schemas.microsoft.com/office/drawing/2014/main" id="{94B3B4A5-5D4E-4944-ADAA-EB3B7E48C697}"/>
              </a:ext>
            </a:extLst>
          </p:cNvPr>
          <p:cNvSpPr>
            <a:spLocks noGrp="1"/>
          </p:cNvSpPr>
          <p:nvPr/>
        </p:nvSpPr>
        <p:spPr>
          <a:xfrm>
            <a:off x="552450" y="552450"/>
            <a:ext cx="247650" cy="28575"/>
          </a:xfrm>
          <a:prstGeom prst="rect">
            <a:avLst/>
          </a:prstGeom>
          <a:solidFill>
            <a:srgbClr val="00D7FF"/>
          </a:solidFill>
          <a:ln w="0">
            <a:solidFill>
              <a:srgbClr val="000000">
                <a:alpha val="0"/>
              </a:srgbClr>
            </a:solidFill>
            <a:prstDash val="solid"/>
          </a:ln>
        </p:spPr>
        <p:txBody>
          <a:bodyPr/>
          <a:lstStyle/>
          <a:p>
            <a:endParaRPr/>
          </a:p>
        </p:txBody>
      </p:sp>
      <p:sp>
        <p:nvSpPr>
          <p:cNvPr id="27" name="Rectangle 26">
            <a:extLst>
              <a:ext uri="{FF2B5EF4-FFF2-40B4-BE49-F238E27FC236}">
                <a16:creationId xmlns:a16="http://schemas.microsoft.com/office/drawing/2014/main" id="{EA40A8EB-014C-481D-BE64-3FA75E3680BA}"/>
              </a:ext>
            </a:extLst>
          </p:cNvPr>
          <p:cNvSpPr>
            <a:spLocks noGrp="1"/>
          </p:cNvSpPr>
          <p:nvPr/>
        </p:nvSpPr>
        <p:spPr>
          <a:xfrm>
            <a:off x="914400" y="466725"/>
            <a:ext cx="28575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900" b="1">
                <a:solidFill>
                  <a:srgbClr val="00D7FF"/>
                </a:solidFill>
                <a:latin typeface="Aptos Mono"/>
                <a:ea typeface="Aptos Mono"/>
                <a:cs typeface="Aptos Mono"/>
              </a:defRPr>
            </a:pPr>
            <a:r>
              <a:rPr sz="900" b="1">
                <a:solidFill>
                  <a:srgbClr val="F5F5F5"/>
                </a:solidFill>
                <a:latin typeface="Aptos Mono"/>
                <a:ea typeface="Aptos Mono"/>
                <a:cs typeface="Aptos Mono"/>
              </a:rPr>
              <a:t>SENSITIVITY</a:t>
            </a:r>
          </a:p>
        </p:txBody>
      </p:sp>
      <p:sp>
        <p:nvSpPr>
          <p:cNvPr id="28" name="Rectangle 27">
            <a:extLst>
              <a:ext uri="{FF2B5EF4-FFF2-40B4-BE49-F238E27FC236}">
                <a16:creationId xmlns:a16="http://schemas.microsoft.com/office/drawing/2014/main" id="{574A7523-A163-46E6-9203-E1F0B6414A51}"/>
              </a:ext>
            </a:extLst>
          </p:cNvPr>
          <p:cNvSpPr>
            <a:spLocks noGrp="1"/>
          </p:cNvSpPr>
          <p:nvPr/>
        </p:nvSpPr>
        <p:spPr>
          <a:xfrm>
            <a:off x="552450" y="781050"/>
            <a:ext cx="8191500" cy="7429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2325" b="1">
                <a:solidFill>
                  <a:srgbClr val="F4FAFF"/>
                </a:solidFill>
                <a:latin typeface="Aptos"/>
                <a:ea typeface="Aptos"/>
                <a:cs typeface="Aptos"/>
              </a:defRPr>
            </a:pPr>
            <a:r>
              <a:rPr sz="2325" b="1">
                <a:solidFill>
                  <a:srgbClr val="F5F5F5"/>
                </a:solidFill>
                <a:latin typeface="Aptos"/>
                <a:ea typeface="Aptos"/>
                <a:cs typeface="Aptos"/>
              </a:rPr>
              <a:t>The 70°C target is sensitive to airflow and contact resistance.</a:t>
            </a:r>
          </a:p>
        </p:txBody>
      </p:sp>
      <p:sp>
        <p:nvSpPr>
          <p:cNvPr id="29" name="Rectangle 28">
            <a:extLst>
              <a:ext uri="{FF2B5EF4-FFF2-40B4-BE49-F238E27FC236}">
                <a16:creationId xmlns:a16="http://schemas.microsoft.com/office/drawing/2014/main" id="{32306774-E80F-4185-AA0F-90AC1AB5433D}"/>
              </a:ext>
            </a:extLst>
          </p:cNvPr>
          <p:cNvSpPr>
            <a:spLocks noGrp="1"/>
          </p:cNvSpPr>
          <p:nvPr/>
        </p:nvSpPr>
        <p:spPr>
          <a:xfrm>
            <a:off x="11068050" y="400050"/>
            <a:ext cx="609600" cy="323850"/>
          </a:xfrm>
          <a:prstGeom prst="rect">
            <a:avLst/>
          </a:prstGeom>
          <a:solidFill>
            <a:srgbClr val="000000">
              <a:alpha val="0"/>
            </a:srgbClr>
          </a:solidFill>
          <a:ln w="0">
            <a:solidFill>
              <a:srgbClr val="000000">
                <a:alpha val="0"/>
              </a:srgbClr>
            </a:solidFill>
            <a:prstDash val="solid"/>
          </a:ln>
        </p:spPr>
        <p:txBody>
          <a:bodyPr lIns="0" tIns="0" rIns="0" bIns="0" anchor="t"/>
          <a:lstStyle/>
          <a:p>
            <a:pPr algn="r">
              <a:buNone/>
              <a:defRPr sz="1350" b="0">
                <a:solidFill>
                  <a:srgbClr val="6F8497"/>
                </a:solidFill>
                <a:latin typeface="Aptos Mono"/>
                <a:ea typeface="Aptos Mono"/>
                <a:cs typeface="Aptos Mono"/>
              </a:defRPr>
            </a:pPr>
            <a:r>
              <a:rPr sz="1350" b="0">
                <a:solidFill>
                  <a:srgbClr val="F5F5F5"/>
                </a:solidFill>
                <a:latin typeface="Aptos Mono"/>
                <a:ea typeface="Aptos Mono"/>
                <a:cs typeface="Aptos Mono"/>
              </a:rPr>
              <a:t>10</a:t>
            </a:r>
          </a:p>
        </p:txBody>
      </p:sp>
      <p:sp>
        <p:nvSpPr>
          <p:cNvPr id="30" name="Rectangle 29">
            <a:extLst>
              <a:ext uri="{FF2B5EF4-FFF2-40B4-BE49-F238E27FC236}">
                <a16:creationId xmlns:a16="http://schemas.microsoft.com/office/drawing/2014/main" id="{074AAB80-241F-4E40-BC52-4A9316CFC65C}"/>
              </a:ext>
            </a:extLst>
          </p:cNvPr>
          <p:cNvSpPr>
            <a:spLocks noGrp="1"/>
          </p:cNvSpPr>
          <p:nvPr/>
        </p:nvSpPr>
        <p:spPr>
          <a:xfrm>
            <a:off x="552450" y="6381750"/>
            <a:ext cx="11087100" cy="9525"/>
          </a:xfrm>
          <a:prstGeom prst="rect">
            <a:avLst/>
          </a:prstGeom>
          <a:solidFill>
            <a:srgbClr val="173244"/>
          </a:solidFill>
          <a:ln w="0">
            <a:solidFill>
              <a:srgbClr val="000000">
                <a:alpha val="0"/>
              </a:srgbClr>
            </a:solidFill>
            <a:prstDash val="solid"/>
          </a:ln>
        </p:spPr>
        <p:txBody>
          <a:bodyPr/>
          <a:lstStyle/>
          <a:p>
            <a:endParaRPr/>
          </a:p>
        </p:txBody>
      </p:sp>
      <p:sp>
        <p:nvSpPr>
          <p:cNvPr id="31" name="Rectangle 30">
            <a:extLst>
              <a:ext uri="{FF2B5EF4-FFF2-40B4-BE49-F238E27FC236}">
                <a16:creationId xmlns:a16="http://schemas.microsoft.com/office/drawing/2014/main" id="{26AD3AFC-E041-4CF1-B120-37BA143BBB3E}"/>
              </a:ext>
            </a:extLst>
          </p:cNvPr>
          <p:cNvSpPr>
            <a:spLocks noGrp="1"/>
          </p:cNvSpPr>
          <p:nvPr/>
        </p:nvSpPr>
        <p:spPr>
          <a:xfrm>
            <a:off x="552450" y="6515100"/>
            <a:ext cx="53340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750" b="0">
                <a:solidFill>
                  <a:srgbClr val="6F8497"/>
                </a:solidFill>
                <a:latin typeface="Aptos Mono"/>
                <a:ea typeface="Aptos Mono"/>
                <a:cs typeface="Aptos Mono"/>
              </a:defRPr>
            </a:pPr>
            <a:r>
              <a:rPr sz="750" b="0">
                <a:solidFill>
                  <a:srgbClr val="F5F5F5"/>
                </a:solidFill>
                <a:latin typeface="Aptos Mono"/>
                <a:ea typeface="Aptos Mono"/>
                <a:cs typeface="Aptos Mono"/>
              </a:rPr>
              <a:t>ENGG 114 Heat Sink Review | modeled boundary conditions</a:t>
            </a:r>
          </a:p>
        </p:txBody>
      </p:sp>
      <p:sp>
        <p:nvSpPr>
          <p:cNvPr id="32" name="Rectangle 31">
            <a:extLst>
              <a:ext uri="{FF2B5EF4-FFF2-40B4-BE49-F238E27FC236}">
                <a16:creationId xmlns:a16="http://schemas.microsoft.com/office/drawing/2014/main" id="{A57C444D-34C1-4EE0-BBEC-163A3604E8E5}"/>
              </a:ext>
            </a:extLst>
          </p:cNvPr>
          <p:cNvSpPr>
            <a:spLocks noGrp="1"/>
          </p:cNvSpPr>
          <p:nvPr/>
        </p:nvSpPr>
        <p:spPr>
          <a:xfrm>
            <a:off x="514350" y="1543050"/>
            <a:ext cx="5219700" cy="3657600"/>
          </a:xfrm>
          <a:prstGeom prst="rect">
            <a:avLst/>
          </a:prstGeom>
          <a:solidFill>
            <a:srgbClr val="090D11"/>
          </a:solidFill>
          <a:ln w="9525">
            <a:solidFill>
              <a:srgbClr val="244A60"/>
            </a:solidFill>
            <a:prstDash val="solid"/>
          </a:ln>
        </p:spPr>
        <p:txBody>
          <a:bodyPr/>
          <a:lstStyle/>
          <a:p>
            <a:endParaRPr/>
          </a:p>
        </p:txBody>
      </p:sp>
      <p:sp>
        <p:nvSpPr>
          <p:cNvPr id="33" name="Rectangle 32">
            <a:extLst>
              <a:ext uri="{FF2B5EF4-FFF2-40B4-BE49-F238E27FC236}">
                <a16:creationId xmlns:a16="http://schemas.microsoft.com/office/drawing/2014/main" id="{DAA480B2-7445-4A63-AB5A-43716CF2521B}"/>
              </a:ext>
            </a:extLst>
          </p:cNvPr>
          <p:cNvSpPr>
            <a:spLocks noGrp="1"/>
          </p:cNvSpPr>
          <p:nvPr/>
        </p:nvSpPr>
        <p:spPr>
          <a:xfrm>
            <a:off x="6019800" y="1543050"/>
            <a:ext cx="5219700" cy="3657600"/>
          </a:xfrm>
          <a:prstGeom prst="rect">
            <a:avLst/>
          </a:prstGeom>
          <a:solidFill>
            <a:srgbClr val="090D11"/>
          </a:solidFill>
          <a:ln w="9525">
            <a:solidFill>
              <a:srgbClr val="244A60"/>
            </a:solidFill>
            <a:prstDash val="solid"/>
          </a:ln>
        </p:spPr>
        <p:txBody>
          <a:bodyPr/>
          <a:lstStyle/>
          <a:p>
            <a:endParaRPr/>
          </a:p>
        </p:txBody>
      </p:sp>
      <p:pic>
        <p:nvPicPr>
          <p:cNvPr id="34" name="Picture 33"/>
          <p:cNvPicPr>
            <a:picLocks noChangeAspect="1"/>
          </p:cNvPicPr>
          <p:nvPr/>
        </p:nvPicPr>
        <p:blipFill>
          <a:blip r:embed="rId3"/>
          <a:stretch/>
        </p:blipFill>
        <p:spPr>
          <a:xfrm>
            <a:off x="704850" y="1914014"/>
            <a:ext cx="4838700" cy="2915671"/>
          </a:xfrm>
          <a:prstGeom prst="rect">
            <a:avLst/>
          </a:prstGeom>
        </p:spPr>
      </p:pic>
      <p:pic>
        <p:nvPicPr>
          <p:cNvPr id="35" name="Picture 34"/>
          <p:cNvPicPr>
            <a:picLocks noChangeAspect="1"/>
          </p:cNvPicPr>
          <p:nvPr/>
        </p:nvPicPr>
        <p:blipFill>
          <a:blip r:embed="rId4"/>
          <a:stretch/>
        </p:blipFill>
        <p:spPr>
          <a:xfrm>
            <a:off x="6210300" y="1914014"/>
            <a:ext cx="4838700" cy="2915671"/>
          </a:xfrm>
          <a:prstGeom prst="rect">
            <a:avLst/>
          </a:prstGeom>
        </p:spPr>
      </p:pic>
      <p:sp>
        <p:nvSpPr>
          <p:cNvPr id="36" name="Rectangle 35">
            <a:extLst>
              <a:ext uri="{FF2B5EF4-FFF2-40B4-BE49-F238E27FC236}">
                <a16:creationId xmlns:a16="http://schemas.microsoft.com/office/drawing/2014/main" id="{1E6EE810-B99C-4879-9D3E-458B5A9DF9C0}"/>
              </a:ext>
            </a:extLst>
          </p:cNvPr>
          <p:cNvSpPr>
            <a:spLocks noGrp="1"/>
          </p:cNvSpPr>
          <p:nvPr/>
        </p:nvSpPr>
        <p:spPr>
          <a:xfrm>
            <a:off x="857250" y="5334000"/>
            <a:ext cx="57150" cy="285750"/>
          </a:xfrm>
          <a:prstGeom prst="rect">
            <a:avLst/>
          </a:prstGeom>
          <a:solidFill>
            <a:srgbClr val="00D7FF"/>
          </a:solidFill>
          <a:ln w="0">
            <a:solidFill>
              <a:srgbClr val="000000">
                <a:alpha val="0"/>
              </a:srgbClr>
            </a:solidFill>
            <a:prstDash val="solid"/>
          </a:ln>
        </p:spPr>
        <p:txBody>
          <a:bodyPr/>
          <a:lstStyle/>
          <a:p>
            <a:endParaRPr/>
          </a:p>
        </p:txBody>
      </p:sp>
      <p:sp>
        <p:nvSpPr>
          <p:cNvPr id="37" name="Rectangle 36">
            <a:extLst>
              <a:ext uri="{FF2B5EF4-FFF2-40B4-BE49-F238E27FC236}">
                <a16:creationId xmlns:a16="http://schemas.microsoft.com/office/drawing/2014/main" id="{F35F319E-B20D-4A88-A63C-09C7469801EC}"/>
              </a:ext>
            </a:extLst>
          </p:cNvPr>
          <p:cNvSpPr>
            <a:spLocks noGrp="1"/>
          </p:cNvSpPr>
          <p:nvPr/>
        </p:nvSpPr>
        <p:spPr>
          <a:xfrm>
            <a:off x="1009650" y="5324475"/>
            <a:ext cx="2419350" cy="304800"/>
          </a:xfrm>
          <a:prstGeom prst="rect">
            <a:avLst/>
          </a:prstGeom>
          <a:solidFill>
            <a:srgbClr val="000000">
              <a:alpha val="0"/>
            </a:srgbClr>
          </a:solidFill>
          <a:ln w="0">
            <a:solidFill>
              <a:srgbClr val="000000">
                <a:alpha val="0"/>
              </a:srgbClr>
            </a:solidFill>
            <a:prstDash val="solid"/>
          </a:ln>
        </p:spPr>
        <p:txBody>
          <a:bodyPr lIns="0" tIns="0" rIns="0" bIns="0" anchor="ctr"/>
          <a:lstStyle/>
          <a:p>
            <a:pPr algn="l">
              <a:buNone/>
              <a:defRPr sz="975" b="1">
                <a:solidFill>
                  <a:srgbClr val="F4FAFF"/>
                </a:solidFill>
                <a:latin typeface="Aptos"/>
                <a:ea typeface="Aptos"/>
                <a:cs typeface="Aptos"/>
              </a:defRPr>
            </a:pPr>
            <a:r>
              <a:rPr sz="975" b="1">
                <a:solidFill>
                  <a:srgbClr val="F5F5F5"/>
                </a:solidFill>
                <a:latin typeface="Aptos"/>
                <a:ea typeface="Aptos"/>
                <a:cs typeface="Aptos"/>
              </a:rPr>
              <a:t>AIRFLOW ASSUMPTION</a:t>
            </a:r>
          </a:p>
        </p:txBody>
      </p:sp>
      <p:sp>
        <p:nvSpPr>
          <p:cNvPr id="38" name="Rectangle 37">
            <a:extLst>
              <a:ext uri="{FF2B5EF4-FFF2-40B4-BE49-F238E27FC236}">
                <a16:creationId xmlns:a16="http://schemas.microsoft.com/office/drawing/2014/main" id="{7394CA20-BB50-4F13-B9CD-1F2E820963A3}"/>
              </a:ext>
            </a:extLst>
          </p:cNvPr>
          <p:cNvSpPr>
            <a:spLocks noGrp="1"/>
          </p:cNvSpPr>
          <p:nvPr/>
        </p:nvSpPr>
        <p:spPr>
          <a:xfrm>
            <a:off x="1028700" y="5676900"/>
            <a:ext cx="4095750" cy="45720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1125" b="0">
                <a:solidFill>
                  <a:srgbClr val="AAB8C8"/>
                </a:solidFill>
                <a:latin typeface="Aptos"/>
                <a:ea typeface="Aptos"/>
                <a:cs typeface="Aptos"/>
              </a:defRPr>
            </a:pPr>
            <a:r>
              <a:rPr sz="1125" b="0">
                <a:solidFill>
                  <a:srgbClr val="F5F5F5"/>
                </a:solidFill>
                <a:latin typeface="Aptos"/>
                <a:ea typeface="Aptos"/>
                <a:cs typeface="Aptos"/>
              </a:rPr>
              <a:t>Baseline h = 65 W/(m²·K); weaker airflow can erase derated margin.</a:t>
            </a:r>
          </a:p>
        </p:txBody>
      </p:sp>
      <p:sp>
        <p:nvSpPr>
          <p:cNvPr id="39" name="Rectangle 38">
            <a:extLst>
              <a:ext uri="{FF2B5EF4-FFF2-40B4-BE49-F238E27FC236}">
                <a16:creationId xmlns:a16="http://schemas.microsoft.com/office/drawing/2014/main" id="{491052D1-9B8B-43DB-9792-5380542501A8}"/>
              </a:ext>
            </a:extLst>
          </p:cNvPr>
          <p:cNvSpPr>
            <a:spLocks noGrp="1"/>
          </p:cNvSpPr>
          <p:nvPr/>
        </p:nvSpPr>
        <p:spPr>
          <a:xfrm>
            <a:off x="6210300" y="5334000"/>
            <a:ext cx="57150" cy="285750"/>
          </a:xfrm>
          <a:prstGeom prst="rect">
            <a:avLst/>
          </a:prstGeom>
          <a:solidFill>
            <a:srgbClr val="FFC857"/>
          </a:solidFill>
          <a:ln w="0">
            <a:solidFill>
              <a:srgbClr val="000000">
                <a:alpha val="0"/>
              </a:srgbClr>
            </a:solidFill>
            <a:prstDash val="solid"/>
          </a:ln>
        </p:spPr>
        <p:txBody>
          <a:bodyPr/>
          <a:lstStyle/>
          <a:p>
            <a:endParaRPr/>
          </a:p>
        </p:txBody>
      </p:sp>
      <p:sp>
        <p:nvSpPr>
          <p:cNvPr id="40" name="Rectangle 39">
            <a:extLst>
              <a:ext uri="{FF2B5EF4-FFF2-40B4-BE49-F238E27FC236}">
                <a16:creationId xmlns:a16="http://schemas.microsoft.com/office/drawing/2014/main" id="{3E3AE202-7565-4EB4-A363-FE10F58BC516}"/>
              </a:ext>
            </a:extLst>
          </p:cNvPr>
          <p:cNvSpPr>
            <a:spLocks noGrp="1"/>
          </p:cNvSpPr>
          <p:nvPr/>
        </p:nvSpPr>
        <p:spPr>
          <a:xfrm>
            <a:off x="6362700" y="5324475"/>
            <a:ext cx="2133600" cy="304800"/>
          </a:xfrm>
          <a:prstGeom prst="rect">
            <a:avLst/>
          </a:prstGeom>
          <a:solidFill>
            <a:srgbClr val="000000">
              <a:alpha val="0"/>
            </a:srgbClr>
          </a:solidFill>
          <a:ln w="0">
            <a:solidFill>
              <a:srgbClr val="000000">
                <a:alpha val="0"/>
              </a:srgbClr>
            </a:solidFill>
            <a:prstDash val="solid"/>
          </a:ln>
        </p:spPr>
        <p:txBody>
          <a:bodyPr lIns="0" tIns="0" rIns="0" bIns="0" anchor="ctr"/>
          <a:lstStyle/>
          <a:p>
            <a:pPr algn="l">
              <a:buNone/>
              <a:defRPr sz="975" b="1">
                <a:solidFill>
                  <a:srgbClr val="F4FAFF"/>
                </a:solidFill>
                <a:latin typeface="Aptos"/>
                <a:ea typeface="Aptos"/>
                <a:cs typeface="Aptos"/>
              </a:defRPr>
            </a:pPr>
            <a:r>
              <a:rPr sz="975" b="1">
                <a:solidFill>
                  <a:srgbClr val="F5F5F5"/>
                </a:solidFill>
                <a:latin typeface="Aptos"/>
                <a:ea typeface="Aptos"/>
                <a:cs typeface="Aptos"/>
              </a:rPr>
              <a:t>CONTACT RISK</a:t>
            </a:r>
          </a:p>
        </p:txBody>
      </p:sp>
      <p:sp>
        <p:nvSpPr>
          <p:cNvPr id="41" name="Rectangle 40">
            <a:extLst>
              <a:ext uri="{FF2B5EF4-FFF2-40B4-BE49-F238E27FC236}">
                <a16:creationId xmlns:a16="http://schemas.microsoft.com/office/drawing/2014/main" id="{28C18203-3C23-47A3-9088-848A960023A6}"/>
              </a:ext>
            </a:extLst>
          </p:cNvPr>
          <p:cNvSpPr>
            <a:spLocks noGrp="1"/>
          </p:cNvSpPr>
          <p:nvPr/>
        </p:nvSpPr>
        <p:spPr>
          <a:xfrm>
            <a:off x="6381750" y="5676900"/>
            <a:ext cx="4400550" cy="45720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1125" b="0">
                <a:solidFill>
                  <a:srgbClr val="AAB8C8"/>
                </a:solidFill>
                <a:latin typeface="Aptos"/>
                <a:ea typeface="Aptos"/>
                <a:cs typeface="Aptos"/>
              </a:defRPr>
            </a:pPr>
            <a:r>
              <a:rPr sz="1125" b="0">
                <a:solidFill>
                  <a:srgbClr val="F5F5F5"/>
                </a:solidFill>
                <a:latin typeface="Aptos"/>
                <a:ea typeface="Aptos"/>
                <a:cs typeface="Aptos"/>
              </a:rPr>
              <a:t>+0.00155°C/W moves the model to about 70.00°C; +0.05°C/W gives about 74.85°C.</a:t>
            </a:r>
          </a:p>
        </p:txBody>
      </p:sp>
      <p:sp>
        <p:nvSpPr>
          <p:cNvPr id="44" name="Rectangle 43">
            <a:extLst>
              <a:ext uri="{FF2B5EF4-FFF2-40B4-BE49-F238E27FC236}">
                <a16:creationId xmlns:a16="http://schemas.microsoft.com/office/drawing/2014/main" id="{F4CD4181-FBA0-4E39-AD6C-ED6271F99A82}"/>
              </a:ext>
            </a:extLst>
          </p:cNvPr>
          <p:cNvSpPr>
            <a:spLocks noGrp="1"/>
          </p:cNvSpPr>
          <p:nvPr/>
        </p:nvSpPr>
        <p:spPr>
          <a:xfrm>
            <a:off x="7124700" y="6210300"/>
            <a:ext cx="4038600" cy="228600"/>
          </a:xfrm>
          <a:prstGeom prst="rect">
            <a:avLst/>
          </a:prstGeom>
          <a:solidFill>
            <a:srgbClr val="0B1726"/>
          </a:solidFill>
          <a:ln w="11430">
            <a:solidFill>
              <a:srgbClr val="B7791F"/>
            </a:solidFill>
            <a:prstDash val="solid"/>
          </a:ln>
        </p:spPr>
        <p:txBody>
          <a:bodyPr/>
          <a:lstStyle/>
          <a:p>
            <a:endParaRPr lang="en-US"/>
          </a:p>
        </p:txBody>
      </p:sp>
      <p:sp>
        <p:nvSpPr>
          <p:cNvPr id="45" name="Rectangle 44">
            <a:extLst>
              <a:ext uri="{FF2B5EF4-FFF2-40B4-BE49-F238E27FC236}">
                <a16:creationId xmlns:a16="http://schemas.microsoft.com/office/drawing/2014/main" id="{E8049AC0-037D-4F2A-9352-E53CC21B9AB5}"/>
              </a:ext>
            </a:extLst>
          </p:cNvPr>
          <p:cNvSpPr>
            <a:spLocks noGrp="1"/>
          </p:cNvSpPr>
          <p:nvPr/>
        </p:nvSpPr>
        <p:spPr>
          <a:xfrm>
            <a:off x="7258050" y="6286500"/>
            <a:ext cx="3771900" cy="952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645" b="1">
                <a:solidFill>
                  <a:srgbClr val="F5C542"/>
                </a:solidFill>
                <a:latin typeface="Aptos"/>
                <a:ea typeface="Aptos"/>
                <a:cs typeface="Aptos"/>
              </a:defRPr>
            </a:pPr>
            <a:r>
              <a:rPr sz="645" b="1">
                <a:solidFill>
                  <a:srgbClr val="F5C542"/>
                </a:solidFill>
                <a:latin typeface="Aptos"/>
                <a:ea typeface="Aptos"/>
                <a:cs typeface="Aptos"/>
              </a:rPr>
              <a:t>h = 65 W/m²K is an assumed convection coefficient, not proven fan performance.</a:t>
            </a:r>
          </a:p>
        </p:txBody>
      </p:sp>
    </p:spTree>
    <p:extLst>
      <p:ext uri="{BB962C8B-B14F-4D97-AF65-F5344CB8AC3E}">
        <p14:creationId xmlns:p14="http://schemas.microsoft.com/office/powerpoint/2010/main" val="557628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B0C10"/>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A220255-2B92-44E4-849D-26BAE6B8909D}"/>
              </a:ext>
            </a:extLst>
          </p:cNvPr>
          <p:cNvSpPr>
            <a:spLocks noGrp="1"/>
          </p:cNvSpPr>
          <p:nvPr/>
        </p:nvSpPr>
        <p:spPr>
          <a:xfrm>
            <a:off x="0" y="0"/>
            <a:ext cx="12192000" cy="6858000"/>
          </a:xfrm>
          <a:prstGeom prst="rect">
            <a:avLst/>
          </a:prstGeom>
          <a:solidFill>
            <a:srgbClr val="080D12"/>
          </a:solidFill>
          <a:ln w="0">
            <a:solidFill>
              <a:srgbClr val="000000">
                <a:alpha val="0"/>
              </a:srgbClr>
            </a:solidFill>
            <a:prstDash val="solid"/>
          </a:ln>
        </p:spPr>
        <p:txBody>
          <a:bodyPr/>
          <a:lstStyle/>
          <a:p>
            <a:endParaRPr/>
          </a:p>
        </p:txBody>
      </p:sp>
      <p:sp>
        <p:nvSpPr>
          <p:cNvPr id="2" name="Rectangle 1">
            <a:extLst>
              <a:ext uri="{FF2B5EF4-FFF2-40B4-BE49-F238E27FC236}">
                <a16:creationId xmlns:a16="http://schemas.microsoft.com/office/drawing/2014/main" id="{0BF42D6F-C595-4498-A7D5-77FA5A1A72D4}"/>
              </a:ext>
            </a:extLst>
          </p:cNvPr>
          <p:cNvSpPr>
            <a:spLocks noGrp="1"/>
          </p:cNvSpPr>
          <p:nvPr/>
        </p:nvSpPr>
        <p:spPr>
          <a:xfrm>
            <a:off x="762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3" name="Rectangle 2">
            <a:extLst>
              <a:ext uri="{FF2B5EF4-FFF2-40B4-BE49-F238E27FC236}">
                <a16:creationId xmlns:a16="http://schemas.microsoft.com/office/drawing/2014/main" id="{88D93A29-A76C-4FF4-BFA5-9C5BA69B24F0}"/>
              </a:ext>
            </a:extLst>
          </p:cNvPr>
          <p:cNvSpPr>
            <a:spLocks noGrp="1"/>
          </p:cNvSpPr>
          <p:nvPr/>
        </p:nvSpPr>
        <p:spPr>
          <a:xfrm>
            <a:off x="1524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4" name="Rectangle 3">
            <a:extLst>
              <a:ext uri="{FF2B5EF4-FFF2-40B4-BE49-F238E27FC236}">
                <a16:creationId xmlns:a16="http://schemas.microsoft.com/office/drawing/2014/main" id="{5FAA63F8-05FC-46E0-BC03-C31E52E68DAF}"/>
              </a:ext>
            </a:extLst>
          </p:cNvPr>
          <p:cNvSpPr>
            <a:spLocks noGrp="1"/>
          </p:cNvSpPr>
          <p:nvPr/>
        </p:nvSpPr>
        <p:spPr>
          <a:xfrm>
            <a:off x="2286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5" name="Rectangle 4">
            <a:extLst>
              <a:ext uri="{FF2B5EF4-FFF2-40B4-BE49-F238E27FC236}">
                <a16:creationId xmlns:a16="http://schemas.microsoft.com/office/drawing/2014/main" id="{DCA20C2B-03CD-45DC-A2BC-48E48A9CF54C}"/>
              </a:ext>
            </a:extLst>
          </p:cNvPr>
          <p:cNvSpPr>
            <a:spLocks noGrp="1"/>
          </p:cNvSpPr>
          <p:nvPr/>
        </p:nvSpPr>
        <p:spPr>
          <a:xfrm>
            <a:off x="3048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6" name="Rectangle 5">
            <a:extLst>
              <a:ext uri="{FF2B5EF4-FFF2-40B4-BE49-F238E27FC236}">
                <a16:creationId xmlns:a16="http://schemas.microsoft.com/office/drawing/2014/main" id="{93530E48-3ABB-48D0-95DB-BD018F52DC06}"/>
              </a:ext>
            </a:extLst>
          </p:cNvPr>
          <p:cNvSpPr>
            <a:spLocks noGrp="1"/>
          </p:cNvSpPr>
          <p:nvPr/>
        </p:nvSpPr>
        <p:spPr>
          <a:xfrm>
            <a:off x="3810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7" name="Rectangle 6">
            <a:extLst>
              <a:ext uri="{FF2B5EF4-FFF2-40B4-BE49-F238E27FC236}">
                <a16:creationId xmlns:a16="http://schemas.microsoft.com/office/drawing/2014/main" id="{8BE64905-52CC-4CB4-9305-25657CD5B4C8}"/>
              </a:ext>
            </a:extLst>
          </p:cNvPr>
          <p:cNvSpPr>
            <a:spLocks noGrp="1"/>
          </p:cNvSpPr>
          <p:nvPr/>
        </p:nvSpPr>
        <p:spPr>
          <a:xfrm>
            <a:off x="4572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8" name="Rectangle 7">
            <a:extLst>
              <a:ext uri="{FF2B5EF4-FFF2-40B4-BE49-F238E27FC236}">
                <a16:creationId xmlns:a16="http://schemas.microsoft.com/office/drawing/2014/main" id="{20C84DB3-D029-423F-A9C0-072C19CDAE5A}"/>
              </a:ext>
            </a:extLst>
          </p:cNvPr>
          <p:cNvSpPr>
            <a:spLocks noGrp="1"/>
          </p:cNvSpPr>
          <p:nvPr/>
        </p:nvSpPr>
        <p:spPr>
          <a:xfrm>
            <a:off x="5334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9" name="Rectangle 8">
            <a:extLst>
              <a:ext uri="{FF2B5EF4-FFF2-40B4-BE49-F238E27FC236}">
                <a16:creationId xmlns:a16="http://schemas.microsoft.com/office/drawing/2014/main" id="{2EDF58EA-61EE-43E8-8BEE-47309D231432}"/>
              </a:ext>
            </a:extLst>
          </p:cNvPr>
          <p:cNvSpPr>
            <a:spLocks noGrp="1"/>
          </p:cNvSpPr>
          <p:nvPr/>
        </p:nvSpPr>
        <p:spPr>
          <a:xfrm>
            <a:off x="6096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0" name="Rectangle 9">
            <a:extLst>
              <a:ext uri="{FF2B5EF4-FFF2-40B4-BE49-F238E27FC236}">
                <a16:creationId xmlns:a16="http://schemas.microsoft.com/office/drawing/2014/main" id="{2B72F523-76B3-426F-9B7B-05E1120DE1A3}"/>
              </a:ext>
            </a:extLst>
          </p:cNvPr>
          <p:cNvSpPr>
            <a:spLocks noGrp="1"/>
          </p:cNvSpPr>
          <p:nvPr/>
        </p:nvSpPr>
        <p:spPr>
          <a:xfrm>
            <a:off x="6858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1" name="Rectangle 10">
            <a:extLst>
              <a:ext uri="{FF2B5EF4-FFF2-40B4-BE49-F238E27FC236}">
                <a16:creationId xmlns:a16="http://schemas.microsoft.com/office/drawing/2014/main" id="{6CB34EAA-F754-4D21-94C9-76C285C082DD}"/>
              </a:ext>
            </a:extLst>
          </p:cNvPr>
          <p:cNvSpPr>
            <a:spLocks noGrp="1"/>
          </p:cNvSpPr>
          <p:nvPr/>
        </p:nvSpPr>
        <p:spPr>
          <a:xfrm>
            <a:off x="7620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2" name="Rectangle 11">
            <a:extLst>
              <a:ext uri="{FF2B5EF4-FFF2-40B4-BE49-F238E27FC236}">
                <a16:creationId xmlns:a16="http://schemas.microsoft.com/office/drawing/2014/main" id="{B3A94B3E-313B-4F02-AEA5-350AA17873DE}"/>
              </a:ext>
            </a:extLst>
          </p:cNvPr>
          <p:cNvSpPr>
            <a:spLocks noGrp="1"/>
          </p:cNvSpPr>
          <p:nvPr/>
        </p:nvSpPr>
        <p:spPr>
          <a:xfrm>
            <a:off x="8382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3" name="Rectangle 12">
            <a:extLst>
              <a:ext uri="{FF2B5EF4-FFF2-40B4-BE49-F238E27FC236}">
                <a16:creationId xmlns:a16="http://schemas.microsoft.com/office/drawing/2014/main" id="{C0598FCB-87E5-482B-9553-E4149A981FBF}"/>
              </a:ext>
            </a:extLst>
          </p:cNvPr>
          <p:cNvSpPr>
            <a:spLocks noGrp="1"/>
          </p:cNvSpPr>
          <p:nvPr/>
        </p:nvSpPr>
        <p:spPr>
          <a:xfrm>
            <a:off x="9144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4" name="Rectangle 13">
            <a:extLst>
              <a:ext uri="{FF2B5EF4-FFF2-40B4-BE49-F238E27FC236}">
                <a16:creationId xmlns:a16="http://schemas.microsoft.com/office/drawing/2014/main" id="{CE7689FC-C2F9-4C31-A7D1-D8B799E0587E}"/>
              </a:ext>
            </a:extLst>
          </p:cNvPr>
          <p:cNvSpPr>
            <a:spLocks noGrp="1"/>
          </p:cNvSpPr>
          <p:nvPr/>
        </p:nvSpPr>
        <p:spPr>
          <a:xfrm>
            <a:off x="9906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5" name="Rectangle 14">
            <a:extLst>
              <a:ext uri="{FF2B5EF4-FFF2-40B4-BE49-F238E27FC236}">
                <a16:creationId xmlns:a16="http://schemas.microsoft.com/office/drawing/2014/main" id="{7DBC77A7-9B33-40F6-9F66-77E143EDFDF6}"/>
              </a:ext>
            </a:extLst>
          </p:cNvPr>
          <p:cNvSpPr>
            <a:spLocks noGrp="1"/>
          </p:cNvSpPr>
          <p:nvPr/>
        </p:nvSpPr>
        <p:spPr>
          <a:xfrm>
            <a:off x="10668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6" name="Rectangle 15">
            <a:extLst>
              <a:ext uri="{FF2B5EF4-FFF2-40B4-BE49-F238E27FC236}">
                <a16:creationId xmlns:a16="http://schemas.microsoft.com/office/drawing/2014/main" id="{EC282F39-B7B2-49E7-8A79-524A5CC148FC}"/>
              </a:ext>
            </a:extLst>
          </p:cNvPr>
          <p:cNvSpPr>
            <a:spLocks noGrp="1"/>
          </p:cNvSpPr>
          <p:nvPr/>
        </p:nvSpPr>
        <p:spPr>
          <a:xfrm>
            <a:off x="11430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7" name="Rectangle 16">
            <a:extLst>
              <a:ext uri="{FF2B5EF4-FFF2-40B4-BE49-F238E27FC236}">
                <a16:creationId xmlns:a16="http://schemas.microsoft.com/office/drawing/2014/main" id="{196EA82F-7F59-427F-BC28-5095484E295F}"/>
              </a:ext>
            </a:extLst>
          </p:cNvPr>
          <p:cNvSpPr>
            <a:spLocks noGrp="1"/>
          </p:cNvSpPr>
          <p:nvPr/>
        </p:nvSpPr>
        <p:spPr>
          <a:xfrm>
            <a:off x="0" y="762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18" name="Rectangle 17">
            <a:extLst>
              <a:ext uri="{FF2B5EF4-FFF2-40B4-BE49-F238E27FC236}">
                <a16:creationId xmlns:a16="http://schemas.microsoft.com/office/drawing/2014/main" id="{48014A5A-D564-456D-9641-66B973233F24}"/>
              </a:ext>
            </a:extLst>
          </p:cNvPr>
          <p:cNvSpPr>
            <a:spLocks noGrp="1"/>
          </p:cNvSpPr>
          <p:nvPr/>
        </p:nvSpPr>
        <p:spPr>
          <a:xfrm>
            <a:off x="0" y="1524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19" name="Rectangle 18">
            <a:extLst>
              <a:ext uri="{FF2B5EF4-FFF2-40B4-BE49-F238E27FC236}">
                <a16:creationId xmlns:a16="http://schemas.microsoft.com/office/drawing/2014/main" id="{BFDBBFDB-109B-4DC1-9C46-0F93FF0C4CF6}"/>
              </a:ext>
            </a:extLst>
          </p:cNvPr>
          <p:cNvSpPr>
            <a:spLocks noGrp="1"/>
          </p:cNvSpPr>
          <p:nvPr/>
        </p:nvSpPr>
        <p:spPr>
          <a:xfrm>
            <a:off x="0" y="2286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0" name="Rectangle 19">
            <a:extLst>
              <a:ext uri="{FF2B5EF4-FFF2-40B4-BE49-F238E27FC236}">
                <a16:creationId xmlns:a16="http://schemas.microsoft.com/office/drawing/2014/main" id="{B9789473-2338-48EE-90FB-2BA67C06714B}"/>
              </a:ext>
            </a:extLst>
          </p:cNvPr>
          <p:cNvSpPr>
            <a:spLocks noGrp="1"/>
          </p:cNvSpPr>
          <p:nvPr/>
        </p:nvSpPr>
        <p:spPr>
          <a:xfrm>
            <a:off x="0" y="3048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1" name="Rectangle 20">
            <a:extLst>
              <a:ext uri="{FF2B5EF4-FFF2-40B4-BE49-F238E27FC236}">
                <a16:creationId xmlns:a16="http://schemas.microsoft.com/office/drawing/2014/main" id="{4AAD2398-93D5-41B0-B9D6-FE1EB0A8DD47}"/>
              </a:ext>
            </a:extLst>
          </p:cNvPr>
          <p:cNvSpPr>
            <a:spLocks noGrp="1"/>
          </p:cNvSpPr>
          <p:nvPr/>
        </p:nvSpPr>
        <p:spPr>
          <a:xfrm>
            <a:off x="0" y="3810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2" name="Rectangle 21">
            <a:extLst>
              <a:ext uri="{FF2B5EF4-FFF2-40B4-BE49-F238E27FC236}">
                <a16:creationId xmlns:a16="http://schemas.microsoft.com/office/drawing/2014/main" id="{6E1395D9-8430-40E0-912D-8A1E54582F88}"/>
              </a:ext>
            </a:extLst>
          </p:cNvPr>
          <p:cNvSpPr>
            <a:spLocks noGrp="1"/>
          </p:cNvSpPr>
          <p:nvPr/>
        </p:nvSpPr>
        <p:spPr>
          <a:xfrm>
            <a:off x="0" y="4572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3" name="Rectangle 22">
            <a:extLst>
              <a:ext uri="{FF2B5EF4-FFF2-40B4-BE49-F238E27FC236}">
                <a16:creationId xmlns:a16="http://schemas.microsoft.com/office/drawing/2014/main" id="{56461E10-7D89-40E5-A659-0FC5DF6E8523}"/>
              </a:ext>
            </a:extLst>
          </p:cNvPr>
          <p:cNvSpPr>
            <a:spLocks noGrp="1"/>
          </p:cNvSpPr>
          <p:nvPr/>
        </p:nvSpPr>
        <p:spPr>
          <a:xfrm>
            <a:off x="0" y="5334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4" name="Rectangle 23">
            <a:extLst>
              <a:ext uri="{FF2B5EF4-FFF2-40B4-BE49-F238E27FC236}">
                <a16:creationId xmlns:a16="http://schemas.microsoft.com/office/drawing/2014/main" id="{BB4A251A-D136-40E1-B8F0-CF1CD9B237C3}"/>
              </a:ext>
            </a:extLst>
          </p:cNvPr>
          <p:cNvSpPr>
            <a:spLocks noGrp="1"/>
          </p:cNvSpPr>
          <p:nvPr/>
        </p:nvSpPr>
        <p:spPr>
          <a:xfrm>
            <a:off x="0" y="6096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5" name="Rectangle 24">
            <a:extLst>
              <a:ext uri="{FF2B5EF4-FFF2-40B4-BE49-F238E27FC236}">
                <a16:creationId xmlns:a16="http://schemas.microsoft.com/office/drawing/2014/main" id="{2AAF6C6D-1AD9-4EFF-BA36-9E0FF981986D}"/>
              </a:ext>
            </a:extLst>
          </p:cNvPr>
          <p:cNvSpPr>
            <a:spLocks noGrp="1"/>
          </p:cNvSpPr>
          <p:nvPr/>
        </p:nvSpPr>
        <p:spPr>
          <a:xfrm>
            <a:off x="0" y="0"/>
            <a:ext cx="12192000" cy="6858000"/>
          </a:xfrm>
          <a:prstGeom prst="rect">
            <a:avLst/>
          </a:prstGeom>
          <a:solidFill>
            <a:srgbClr val="000000">
              <a:alpha val="0"/>
            </a:srgbClr>
          </a:solidFill>
          <a:ln w="9525">
            <a:solidFill>
              <a:srgbClr val="1D4054"/>
            </a:solidFill>
            <a:prstDash val="solid"/>
          </a:ln>
        </p:spPr>
        <p:txBody>
          <a:bodyPr/>
          <a:lstStyle/>
          <a:p>
            <a:endParaRPr/>
          </a:p>
        </p:txBody>
      </p:sp>
      <p:sp>
        <p:nvSpPr>
          <p:cNvPr id="26" name="Rectangle 25">
            <a:extLst>
              <a:ext uri="{FF2B5EF4-FFF2-40B4-BE49-F238E27FC236}">
                <a16:creationId xmlns:a16="http://schemas.microsoft.com/office/drawing/2014/main" id="{C4259C0F-C634-48EE-B557-9A33818A373D}"/>
              </a:ext>
            </a:extLst>
          </p:cNvPr>
          <p:cNvSpPr>
            <a:spLocks noGrp="1"/>
          </p:cNvSpPr>
          <p:nvPr/>
        </p:nvSpPr>
        <p:spPr>
          <a:xfrm>
            <a:off x="552450" y="552450"/>
            <a:ext cx="247650" cy="28575"/>
          </a:xfrm>
          <a:prstGeom prst="rect">
            <a:avLst/>
          </a:prstGeom>
          <a:solidFill>
            <a:srgbClr val="00D7FF"/>
          </a:solidFill>
          <a:ln w="0">
            <a:solidFill>
              <a:srgbClr val="000000">
                <a:alpha val="0"/>
              </a:srgbClr>
            </a:solidFill>
            <a:prstDash val="solid"/>
          </a:ln>
        </p:spPr>
        <p:txBody>
          <a:bodyPr/>
          <a:lstStyle/>
          <a:p>
            <a:endParaRPr/>
          </a:p>
        </p:txBody>
      </p:sp>
      <p:sp>
        <p:nvSpPr>
          <p:cNvPr id="27" name="Rectangle 26">
            <a:extLst>
              <a:ext uri="{FF2B5EF4-FFF2-40B4-BE49-F238E27FC236}">
                <a16:creationId xmlns:a16="http://schemas.microsoft.com/office/drawing/2014/main" id="{6C7CB018-2E0F-4C64-A645-85985CE617CF}"/>
              </a:ext>
            </a:extLst>
          </p:cNvPr>
          <p:cNvSpPr>
            <a:spLocks noGrp="1"/>
          </p:cNvSpPr>
          <p:nvPr/>
        </p:nvSpPr>
        <p:spPr>
          <a:xfrm>
            <a:off x="914400" y="466725"/>
            <a:ext cx="28575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900" b="1">
                <a:solidFill>
                  <a:srgbClr val="00D7FF"/>
                </a:solidFill>
                <a:latin typeface="Aptos Mono"/>
                <a:ea typeface="Aptos Mono"/>
                <a:cs typeface="Aptos Mono"/>
              </a:defRPr>
            </a:pPr>
            <a:r>
              <a:rPr sz="900" b="1">
                <a:solidFill>
                  <a:srgbClr val="F5F5F5"/>
                </a:solidFill>
                <a:latin typeface="Aptos Mono"/>
                <a:ea typeface="Aptos Mono"/>
                <a:cs typeface="Aptos Mono"/>
              </a:rPr>
              <a:t>DRAWING PACKAGE</a:t>
            </a:r>
          </a:p>
        </p:txBody>
      </p:sp>
      <p:sp>
        <p:nvSpPr>
          <p:cNvPr id="28" name="Rectangle 27">
            <a:extLst>
              <a:ext uri="{FF2B5EF4-FFF2-40B4-BE49-F238E27FC236}">
                <a16:creationId xmlns:a16="http://schemas.microsoft.com/office/drawing/2014/main" id="{E32ECAF6-66CD-456B-8CF7-19AD4F226004}"/>
              </a:ext>
            </a:extLst>
          </p:cNvPr>
          <p:cNvSpPr>
            <a:spLocks noGrp="1"/>
          </p:cNvSpPr>
          <p:nvPr/>
        </p:nvSpPr>
        <p:spPr>
          <a:xfrm>
            <a:off x="552450" y="781050"/>
            <a:ext cx="8191500" cy="7429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2325" b="1">
                <a:solidFill>
                  <a:srgbClr val="F4FAFF"/>
                </a:solidFill>
                <a:latin typeface="Aptos"/>
                <a:ea typeface="Aptos"/>
                <a:cs typeface="Aptos"/>
              </a:defRPr>
            </a:pPr>
            <a:r>
              <a:rPr sz="2325" b="1">
                <a:solidFill>
                  <a:srgbClr val="F5F5F5"/>
                </a:solidFill>
                <a:latin typeface="Aptos"/>
                <a:ea typeface="Aptos"/>
                <a:cs typeface="Aptos"/>
              </a:rPr>
              <a:t>Drawing package remains the key manufacturing gate.</a:t>
            </a:r>
          </a:p>
        </p:txBody>
      </p:sp>
      <p:sp>
        <p:nvSpPr>
          <p:cNvPr id="29" name="Rectangle 28">
            <a:extLst>
              <a:ext uri="{FF2B5EF4-FFF2-40B4-BE49-F238E27FC236}">
                <a16:creationId xmlns:a16="http://schemas.microsoft.com/office/drawing/2014/main" id="{2A0F537F-B31D-47E1-A5A0-AA732A0D6DA6}"/>
              </a:ext>
            </a:extLst>
          </p:cNvPr>
          <p:cNvSpPr>
            <a:spLocks noGrp="1"/>
          </p:cNvSpPr>
          <p:nvPr/>
        </p:nvSpPr>
        <p:spPr>
          <a:xfrm>
            <a:off x="11068050" y="400050"/>
            <a:ext cx="609600" cy="323850"/>
          </a:xfrm>
          <a:prstGeom prst="rect">
            <a:avLst/>
          </a:prstGeom>
          <a:solidFill>
            <a:srgbClr val="000000">
              <a:alpha val="0"/>
            </a:srgbClr>
          </a:solidFill>
          <a:ln w="0">
            <a:solidFill>
              <a:srgbClr val="000000">
                <a:alpha val="0"/>
              </a:srgbClr>
            </a:solidFill>
            <a:prstDash val="solid"/>
          </a:ln>
        </p:spPr>
        <p:txBody>
          <a:bodyPr lIns="0" tIns="0" rIns="0" bIns="0" anchor="t"/>
          <a:lstStyle/>
          <a:p>
            <a:pPr algn="r">
              <a:buNone/>
              <a:defRPr sz="1350" b="0">
                <a:solidFill>
                  <a:srgbClr val="6F8497"/>
                </a:solidFill>
                <a:latin typeface="Aptos Mono"/>
                <a:ea typeface="Aptos Mono"/>
                <a:cs typeface="Aptos Mono"/>
              </a:defRPr>
            </a:pPr>
            <a:r>
              <a:rPr sz="1350" b="0">
                <a:solidFill>
                  <a:srgbClr val="F5F5F5"/>
                </a:solidFill>
                <a:latin typeface="Aptos Mono"/>
                <a:ea typeface="Aptos Mono"/>
                <a:cs typeface="Aptos Mono"/>
              </a:rPr>
              <a:t>11</a:t>
            </a:r>
          </a:p>
        </p:txBody>
      </p:sp>
      <p:sp>
        <p:nvSpPr>
          <p:cNvPr id="30" name="Rectangle 29">
            <a:extLst>
              <a:ext uri="{FF2B5EF4-FFF2-40B4-BE49-F238E27FC236}">
                <a16:creationId xmlns:a16="http://schemas.microsoft.com/office/drawing/2014/main" id="{21BED0ED-A9E8-4CD7-955B-5732714A41F8}"/>
              </a:ext>
            </a:extLst>
          </p:cNvPr>
          <p:cNvSpPr>
            <a:spLocks noGrp="1"/>
          </p:cNvSpPr>
          <p:nvPr/>
        </p:nvSpPr>
        <p:spPr>
          <a:xfrm>
            <a:off x="552450" y="6381750"/>
            <a:ext cx="11087100" cy="9525"/>
          </a:xfrm>
          <a:prstGeom prst="rect">
            <a:avLst/>
          </a:prstGeom>
          <a:solidFill>
            <a:srgbClr val="173244"/>
          </a:solidFill>
          <a:ln w="0">
            <a:solidFill>
              <a:srgbClr val="000000">
                <a:alpha val="0"/>
              </a:srgbClr>
            </a:solidFill>
            <a:prstDash val="solid"/>
          </a:ln>
        </p:spPr>
        <p:txBody>
          <a:bodyPr/>
          <a:lstStyle/>
          <a:p>
            <a:endParaRPr/>
          </a:p>
        </p:txBody>
      </p:sp>
      <p:sp>
        <p:nvSpPr>
          <p:cNvPr id="31" name="Rectangle 30">
            <a:extLst>
              <a:ext uri="{FF2B5EF4-FFF2-40B4-BE49-F238E27FC236}">
                <a16:creationId xmlns:a16="http://schemas.microsoft.com/office/drawing/2014/main" id="{F72AE830-6FEC-4E7A-B8B8-8C2FA7703FDC}"/>
              </a:ext>
            </a:extLst>
          </p:cNvPr>
          <p:cNvSpPr>
            <a:spLocks noGrp="1"/>
          </p:cNvSpPr>
          <p:nvPr/>
        </p:nvSpPr>
        <p:spPr>
          <a:xfrm>
            <a:off x="552450" y="6515100"/>
            <a:ext cx="53340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750" b="0">
                <a:solidFill>
                  <a:srgbClr val="6F8497"/>
                </a:solidFill>
                <a:latin typeface="Aptos Mono"/>
                <a:ea typeface="Aptos Mono"/>
                <a:cs typeface="Aptos Mono"/>
              </a:defRPr>
            </a:pPr>
            <a:r>
              <a:rPr sz="750" b="0">
                <a:solidFill>
                  <a:srgbClr val="F5F5F5"/>
                </a:solidFill>
                <a:latin typeface="Aptos Mono"/>
                <a:ea typeface="Aptos Mono"/>
                <a:cs typeface="Aptos Mono"/>
              </a:rPr>
              <a:t>ENGG 114 Heat Sink Review | modeled boundary conditions</a:t>
            </a:r>
          </a:p>
        </p:txBody>
      </p:sp>
      <p:sp>
        <p:nvSpPr>
          <p:cNvPr id="32" name="Rectangle 31">
            <a:extLst>
              <a:ext uri="{FF2B5EF4-FFF2-40B4-BE49-F238E27FC236}">
                <a16:creationId xmlns:a16="http://schemas.microsoft.com/office/drawing/2014/main" id="{006D4CE1-4056-4BB7-A69A-CDD58E798422}"/>
              </a:ext>
            </a:extLst>
          </p:cNvPr>
          <p:cNvSpPr>
            <a:spLocks noGrp="1"/>
          </p:cNvSpPr>
          <p:nvPr/>
        </p:nvSpPr>
        <p:spPr>
          <a:xfrm>
            <a:off x="742950" y="1695450"/>
            <a:ext cx="6534150" cy="3467100"/>
          </a:xfrm>
          <a:prstGeom prst="rect">
            <a:avLst/>
          </a:prstGeom>
          <a:solidFill>
            <a:schemeClr val="bg1"/>
          </a:solidFill>
          <a:ln w="9525">
            <a:solidFill>
              <a:srgbClr val="2A5A73"/>
            </a:solidFill>
            <a:prstDash val="solid"/>
          </a:ln>
        </p:spPr>
        <p:txBody>
          <a:bodyPr/>
          <a:lstStyle/>
          <a:p>
            <a:endParaRPr>
              <a:solidFill>
                <a:schemeClr val="bg2"/>
              </a:solidFill>
            </a:endParaRPr>
          </a:p>
        </p:txBody>
      </p:sp>
      <p:sp>
        <p:nvSpPr>
          <p:cNvPr id="35" name="Rectangle 34">
            <a:extLst>
              <a:ext uri="{FF2B5EF4-FFF2-40B4-BE49-F238E27FC236}">
                <a16:creationId xmlns:a16="http://schemas.microsoft.com/office/drawing/2014/main" id="{24AC5710-4221-49C1-A9AF-953DF74C7D82}"/>
              </a:ext>
            </a:extLst>
          </p:cNvPr>
          <p:cNvSpPr>
            <a:spLocks noGrp="1"/>
          </p:cNvSpPr>
          <p:nvPr/>
        </p:nvSpPr>
        <p:spPr>
          <a:xfrm>
            <a:off x="7734300" y="1695450"/>
            <a:ext cx="3333750" cy="3467100"/>
          </a:xfrm>
          <a:prstGeom prst="rect">
            <a:avLst/>
          </a:prstGeom>
          <a:solidFill>
            <a:srgbClr val="0E1720"/>
          </a:solidFill>
          <a:ln w="9525">
            <a:solidFill>
              <a:srgbClr val="254C62"/>
            </a:solidFill>
            <a:prstDash val="solid"/>
          </a:ln>
        </p:spPr>
        <p:txBody>
          <a:bodyPr/>
          <a:lstStyle/>
          <a:p>
            <a:endParaRPr/>
          </a:p>
        </p:txBody>
      </p:sp>
      <p:sp>
        <p:nvSpPr>
          <p:cNvPr id="36" name="Rectangle 35">
            <a:extLst>
              <a:ext uri="{FF2B5EF4-FFF2-40B4-BE49-F238E27FC236}">
                <a16:creationId xmlns:a16="http://schemas.microsoft.com/office/drawing/2014/main" id="{4711E7E1-5B1C-4A2B-B49D-BC117724BB7F}"/>
              </a:ext>
            </a:extLst>
          </p:cNvPr>
          <p:cNvSpPr>
            <a:spLocks noGrp="1"/>
          </p:cNvSpPr>
          <p:nvPr/>
        </p:nvSpPr>
        <p:spPr>
          <a:xfrm>
            <a:off x="8020050" y="2057400"/>
            <a:ext cx="2781300" cy="23431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1275" b="0">
                <a:solidFill>
                  <a:srgbClr val="F4FAFF"/>
                </a:solidFill>
                <a:latin typeface="Aptos"/>
                <a:ea typeface="Aptos"/>
                <a:cs typeface="Aptos"/>
              </a:defRPr>
            </a:pPr>
            <a:r>
              <a:rPr sz="1275" b="0" dirty="0">
                <a:solidFill>
                  <a:srgbClr val="F5F5F5"/>
                </a:solidFill>
                <a:latin typeface="Aptos"/>
                <a:ea typeface="Aptos"/>
                <a:cs typeface="Aptos"/>
              </a:rPr>
              <a:t>• Show 50.8 mm footprint, fin count, height, thickness, spacing, base thickness, and notch geometry.</a:t>
            </a:r>
            <a:endParaRPr lang="en-US" sz="1275" b="0" dirty="0">
              <a:solidFill>
                <a:srgbClr val="F5F5F5"/>
              </a:solidFill>
              <a:latin typeface="Aptos"/>
              <a:ea typeface="Aptos"/>
              <a:cs typeface="Aptos"/>
            </a:endParaRPr>
          </a:p>
          <a:p>
            <a:pPr algn="l">
              <a:buNone/>
              <a:defRPr sz="1275" b="0">
                <a:solidFill>
                  <a:srgbClr val="F4FAFF"/>
                </a:solidFill>
                <a:latin typeface="Aptos"/>
                <a:ea typeface="Aptos"/>
                <a:cs typeface="Aptos"/>
              </a:defRPr>
            </a:pPr>
            <a:endParaRPr sz="1275" b="0" dirty="0">
              <a:solidFill>
                <a:srgbClr val="F5F5F5"/>
              </a:solidFill>
              <a:latin typeface="Aptos"/>
              <a:ea typeface="Aptos"/>
              <a:cs typeface="Aptos"/>
            </a:endParaRPr>
          </a:p>
          <a:p>
            <a:pPr algn="l">
              <a:buNone/>
              <a:defRPr sz="1275" b="0">
                <a:solidFill>
                  <a:srgbClr val="F4FAFF"/>
                </a:solidFill>
                <a:latin typeface="Aptos"/>
                <a:ea typeface="Aptos"/>
                <a:cs typeface="Aptos"/>
              </a:defRPr>
            </a:pPr>
            <a:r>
              <a:rPr sz="1275" b="0" dirty="0">
                <a:solidFill>
                  <a:srgbClr val="F5F5F5"/>
                </a:solidFill>
                <a:latin typeface="Aptos"/>
                <a:ea typeface="Aptos"/>
                <a:cs typeface="Aptos"/>
              </a:rPr>
              <a:t>• Mass properties should reconcile to the 54.6 g MATLAB estimate.</a:t>
            </a:r>
            <a:endParaRPr lang="en-US" sz="1275" b="0" dirty="0">
              <a:solidFill>
                <a:srgbClr val="F5F5F5"/>
              </a:solidFill>
              <a:latin typeface="Aptos"/>
              <a:ea typeface="Aptos"/>
              <a:cs typeface="Aptos"/>
            </a:endParaRPr>
          </a:p>
          <a:p>
            <a:pPr algn="l">
              <a:buNone/>
              <a:defRPr sz="1275" b="0">
                <a:solidFill>
                  <a:srgbClr val="F4FAFF"/>
                </a:solidFill>
                <a:latin typeface="Aptos"/>
                <a:ea typeface="Aptos"/>
                <a:cs typeface="Aptos"/>
              </a:defRPr>
            </a:pPr>
            <a:endParaRPr sz="1275" b="0" dirty="0">
              <a:solidFill>
                <a:srgbClr val="F5F5F5"/>
              </a:solidFill>
              <a:latin typeface="Aptos"/>
              <a:ea typeface="Aptos"/>
              <a:cs typeface="Aptos"/>
            </a:endParaRPr>
          </a:p>
          <a:p>
            <a:pPr algn="l">
              <a:buNone/>
              <a:defRPr sz="1275" b="0">
                <a:solidFill>
                  <a:srgbClr val="F4FAFF"/>
                </a:solidFill>
                <a:latin typeface="Aptos"/>
                <a:ea typeface="Aptos"/>
                <a:cs typeface="Aptos"/>
              </a:defRPr>
            </a:pPr>
            <a:r>
              <a:rPr sz="1275" b="0" dirty="0">
                <a:solidFill>
                  <a:srgbClr val="F5F5F5"/>
                </a:solidFill>
                <a:latin typeface="Aptos"/>
                <a:ea typeface="Aptos"/>
                <a:cs typeface="Aptos"/>
              </a:rPr>
              <a:t>• Mounting interface should verify existing hardware fit.</a:t>
            </a:r>
          </a:p>
        </p:txBody>
      </p:sp>
      <p:sp>
        <p:nvSpPr>
          <p:cNvPr id="37" name="Rectangle 36">
            <a:extLst>
              <a:ext uri="{FF2B5EF4-FFF2-40B4-BE49-F238E27FC236}">
                <a16:creationId xmlns:a16="http://schemas.microsoft.com/office/drawing/2014/main" id="{6609916F-1303-4E3E-AB4C-C98599837BA5}"/>
              </a:ext>
            </a:extLst>
          </p:cNvPr>
          <p:cNvSpPr>
            <a:spLocks noGrp="1"/>
          </p:cNvSpPr>
          <p:nvPr/>
        </p:nvSpPr>
        <p:spPr>
          <a:xfrm>
            <a:off x="1123950" y="5391150"/>
            <a:ext cx="95250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buNone/>
              <a:defRPr sz="1125" b="0">
                <a:solidFill>
                  <a:srgbClr val="FFC857"/>
                </a:solidFill>
                <a:latin typeface="Aptos"/>
                <a:ea typeface="Aptos"/>
                <a:cs typeface="Aptos"/>
              </a:defRPr>
            </a:pPr>
            <a:endParaRPr sz="1125" b="0" dirty="0">
              <a:solidFill>
                <a:srgbClr val="F5F5F5"/>
              </a:solidFill>
              <a:latin typeface="Aptos"/>
              <a:ea typeface="Aptos"/>
              <a:cs typeface="Aptos"/>
            </a:endParaRPr>
          </a:p>
        </p:txBody>
      </p:sp>
      <p:pic>
        <p:nvPicPr>
          <p:cNvPr id="40" name="Picture 39">
            <a:extLst>
              <a:ext uri="{FF2B5EF4-FFF2-40B4-BE49-F238E27FC236}">
                <a16:creationId xmlns:a16="http://schemas.microsoft.com/office/drawing/2014/main" id="{DA938637-B138-E0EE-F77E-B55342C3C465}"/>
              </a:ext>
            </a:extLst>
          </p:cNvPr>
          <p:cNvPicPr>
            <a:picLocks noChangeAspect="1"/>
          </p:cNvPicPr>
          <p:nvPr/>
        </p:nvPicPr>
        <p:blipFill>
          <a:blip r:embed="rId3"/>
          <a:stretch>
            <a:fillRect/>
          </a:stretch>
        </p:blipFill>
        <p:spPr>
          <a:xfrm>
            <a:off x="1809554" y="1800225"/>
            <a:ext cx="4400942" cy="3109929"/>
          </a:xfrm>
          <a:prstGeom prst="rect">
            <a:avLst/>
          </a:prstGeom>
        </p:spPr>
      </p:pic>
    </p:spTree>
    <p:extLst>
      <p:ext uri="{BB962C8B-B14F-4D97-AF65-F5344CB8AC3E}">
        <p14:creationId xmlns:p14="http://schemas.microsoft.com/office/powerpoint/2010/main" val="239110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D2B92B-46AE-410B-8021-EE4285DB64FA}"/>
              </a:ext>
            </a:extLst>
          </p:cNvPr>
          <p:cNvSpPr>
            <a:spLocks noGrp="1"/>
          </p:cNvSpPr>
          <p:nvPr/>
        </p:nvSpPr>
        <p:spPr>
          <a:xfrm>
            <a:off x="11334750" y="6400800"/>
            <a:ext cx="3429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750" b="0">
                <a:solidFill>
                  <a:srgbClr val="111827"/>
                </a:solidFill>
                <a:latin typeface="Aptos"/>
                <a:ea typeface="Aptos"/>
                <a:cs typeface="Aptos"/>
              </a:defRPr>
            </a:pPr>
            <a:r>
              <a:rPr sz="750" b="0">
                <a:latin typeface="Century Schoolbook" panose="02040604050505020304" pitchFamily="18" charset="0"/>
                <a:ea typeface="Aptos"/>
                <a:cs typeface="Aptos"/>
              </a:rPr>
              <a:t>1</a:t>
            </a:r>
          </a:p>
        </p:txBody>
      </p:sp>
      <p:sp>
        <p:nvSpPr>
          <p:cNvPr id="8" name="Rectangle 7">
            <a:extLst>
              <a:ext uri="{FF2B5EF4-FFF2-40B4-BE49-F238E27FC236}">
                <a16:creationId xmlns:a16="http://schemas.microsoft.com/office/drawing/2014/main" id="{4BF835B4-0843-47C0-A884-35DA058A4479}"/>
              </a:ext>
            </a:extLst>
          </p:cNvPr>
          <p:cNvSpPr>
            <a:spLocks noGrp="1"/>
          </p:cNvSpPr>
          <p:nvPr/>
        </p:nvSpPr>
        <p:spPr>
          <a:xfrm>
            <a:off x="401278" y="533400"/>
            <a:ext cx="11343814" cy="3810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2100" b="1">
                <a:solidFill>
                  <a:srgbClr val="111827"/>
                </a:solidFill>
                <a:latin typeface="Georgia"/>
                <a:ea typeface="Georgia"/>
                <a:cs typeface="Georgia"/>
              </a:defRPr>
            </a:pPr>
            <a:r>
              <a:rPr sz="3200" dirty="0">
                <a:latin typeface="Century Schoolbook" panose="02040604050505020304" pitchFamily="18" charset="0"/>
                <a:ea typeface="Georgia"/>
                <a:cs typeface="Georgia"/>
              </a:rPr>
              <a:t>Heat Sink for a CPU Chip</a:t>
            </a:r>
          </a:p>
        </p:txBody>
      </p:sp>
      <p:sp>
        <p:nvSpPr>
          <p:cNvPr id="9" name="Rectangle 8">
            <a:extLst>
              <a:ext uri="{FF2B5EF4-FFF2-40B4-BE49-F238E27FC236}">
                <a16:creationId xmlns:a16="http://schemas.microsoft.com/office/drawing/2014/main" id="{92CE755E-5102-4963-8521-ED21BD039A81}"/>
              </a:ext>
            </a:extLst>
          </p:cNvPr>
          <p:cNvSpPr>
            <a:spLocks noGrp="1"/>
          </p:cNvSpPr>
          <p:nvPr/>
        </p:nvSpPr>
        <p:spPr>
          <a:xfrm>
            <a:off x="666750" y="1038225"/>
            <a:ext cx="11001645" cy="3619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200" b="0">
                <a:solidFill>
                  <a:srgbClr val="64748B"/>
                </a:solidFill>
                <a:latin typeface="Aptos"/>
                <a:ea typeface="Aptos"/>
                <a:cs typeface="Aptos"/>
              </a:defRPr>
            </a:pPr>
            <a:r>
              <a:rPr sz="1200" b="0" dirty="0">
                <a:latin typeface="Century Schoolbook" panose="02040604050505020304" pitchFamily="18" charset="0"/>
                <a:ea typeface="Aptos"/>
                <a:cs typeface="Aptos"/>
              </a:rPr>
              <a:t>Forced-convection cooling concept, thermal model, DFMA refinement, and validation plan.</a:t>
            </a:r>
          </a:p>
        </p:txBody>
      </p:sp>
      <p:sp>
        <p:nvSpPr>
          <p:cNvPr id="10" name="Rectangle 9">
            <a:extLst>
              <a:ext uri="{FF2B5EF4-FFF2-40B4-BE49-F238E27FC236}">
                <a16:creationId xmlns:a16="http://schemas.microsoft.com/office/drawing/2014/main" id="{1700F00F-B89A-451E-A2A2-CA8B892D8C82}"/>
              </a:ext>
            </a:extLst>
          </p:cNvPr>
          <p:cNvSpPr>
            <a:spLocks noGrp="1"/>
          </p:cNvSpPr>
          <p:nvPr/>
        </p:nvSpPr>
        <p:spPr>
          <a:xfrm>
            <a:off x="904875" y="1676400"/>
            <a:ext cx="171450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1">
                <a:solidFill>
                  <a:srgbClr val="1D4ED8"/>
                </a:solidFill>
                <a:latin typeface="Aptos"/>
                <a:ea typeface="Aptos"/>
                <a:cs typeface="Aptos"/>
              </a:defRPr>
            </a:pPr>
            <a:r>
              <a:rPr sz="1275" b="1" dirty="0">
                <a:latin typeface="Century Schoolbook" panose="02040604050505020304" pitchFamily="18" charset="0"/>
                <a:ea typeface="Aptos"/>
                <a:cs typeface="Aptos"/>
              </a:rPr>
              <a:t>Mission</a:t>
            </a:r>
          </a:p>
        </p:txBody>
      </p:sp>
      <p:sp>
        <p:nvSpPr>
          <p:cNvPr id="11" name="Rectangle 10">
            <a:extLst>
              <a:ext uri="{FF2B5EF4-FFF2-40B4-BE49-F238E27FC236}">
                <a16:creationId xmlns:a16="http://schemas.microsoft.com/office/drawing/2014/main" id="{380FD367-CFA9-4263-ABDA-3EB4ED50932C}"/>
              </a:ext>
            </a:extLst>
          </p:cNvPr>
          <p:cNvSpPr>
            <a:spLocks noGrp="1"/>
          </p:cNvSpPr>
          <p:nvPr/>
        </p:nvSpPr>
        <p:spPr>
          <a:xfrm>
            <a:off x="904875" y="2038350"/>
            <a:ext cx="7239000" cy="6477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00" b="1">
                <a:solidFill>
                  <a:srgbClr val="111827"/>
                </a:solidFill>
                <a:latin typeface="Georgia"/>
                <a:ea typeface="Georgia"/>
                <a:cs typeface="Georgia"/>
              </a:defRPr>
            </a:pPr>
            <a:r>
              <a:rPr sz="1800" b="1" dirty="0">
                <a:latin typeface="Century Schoolbook" panose="02040604050505020304" pitchFamily="18" charset="0"/>
                <a:ea typeface="Georgia"/>
                <a:cs typeface="Georgia"/>
              </a:rPr>
              <a:t>Design a forced-convection heat sink that keeps a 100 W CPU below the official 85°C limit while evaluating a derated 70°C design target.</a:t>
            </a:r>
          </a:p>
        </p:txBody>
      </p:sp>
      <p:sp>
        <p:nvSpPr>
          <p:cNvPr id="12" name="Rectangle 11">
            <a:extLst>
              <a:ext uri="{FF2B5EF4-FFF2-40B4-BE49-F238E27FC236}">
                <a16:creationId xmlns:a16="http://schemas.microsoft.com/office/drawing/2014/main" id="{6CA8A785-B945-40C2-B4F0-DE7C944455E8}"/>
              </a:ext>
            </a:extLst>
          </p:cNvPr>
          <p:cNvSpPr>
            <a:spLocks noGrp="1"/>
          </p:cNvSpPr>
          <p:nvPr/>
        </p:nvSpPr>
        <p:spPr>
          <a:xfrm>
            <a:off x="1238250" y="3143250"/>
            <a:ext cx="72390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263241"/>
                </a:solidFill>
                <a:latin typeface="Aptos"/>
                <a:ea typeface="Aptos"/>
                <a:cs typeface="Aptos"/>
              </a:defRPr>
            </a:pPr>
            <a:r>
              <a:rPr sz="1275" b="0">
                <a:latin typeface="Century Schoolbook" panose="02040604050505020304" pitchFamily="18" charset="0"/>
                <a:ea typeface="Aptos"/>
                <a:cs typeface="Aptos"/>
              </a:rPr>
              <a:t>• Part 1: idealized 17-fin thermal baseline.</a:t>
            </a:r>
          </a:p>
        </p:txBody>
      </p:sp>
      <p:sp>
        <p:nvSpPr>
          <p:cNvPr id="13" name="Rectangle 12">
            <a:extLst>
              <a:ext uri="{FF2B5EF4-FFF2-40B4-BE49-F238E27FC236}">
                <a16:creationId xmlns:a16="http://schemas.microsoft.com/office/drawing/2014/main" id="{51CD0C56-B677-4746-B084-87F01FC5F0FE}"/>
              </a:ext>
            </a:extLst>
          </p:cNvPr>
          <p:cNvSpPr>
            <a:spLocks noGrp="1"/>
          </p:cNvSpPr>
          <p:nvPr/>
        </p:nvSpPr>
        <p:spPr>
          <a:xfrm>
            <a:off x="1238250" y="3486150"/>
            <a:ext cx="72390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263241"/>
                </a:solidFill>
                <a:latin typeface="Aptos"/>
                <a:ea typeface="Aptos"/>
                <a:cs typeface="Aptos"/>
              </a:defRPr>
            </a:pPr>
            <a:r>
              <a:rPr sz="1275" b="0" dirty="0">
                <a:latin typeface="Century Schoolbook" panose="02040604050505020304" pitchFamily="18" charset="0"/>
                <a:ea typeface="Aptos"/>
                <a:cs typeface="Aptos"/>
              </a:rPr>
              <a:t>• Part 2: final 15-fin Al-6061 DFMA design.</a:t>
            </a:r>
          </a:p>
        </p:txBody>
      </p:sp>
      <p:sp>
        <p:nvSpPr>
          <p:cNvPr id="14" name="Rectangle 13">
            <a:extLst>
              <a:ext uri="{FF2B5EF4-FFF2-40B4-BE49-F238E27FC236}">
                <a16:creationId xmlns:a16="http://schemas.microsoft.com/office/drawing/2014/main" id="{07479CDC-E460-4C27-9D28-3FCDC8F0717D}"/>
              </a:ext>
            </a:extLst>
          </p:cNvPr>
          <p:cNvSpPr>
            <a:spLocks noGrp="1"/>
          </p:cNvSpPr>
          <p:nvPr/>
        </p:nvSpPr>
        <p:spPr>
          <a:xfrm>
            <a:off x="1238250" y="3829050"/>
            <a:ext cx="72390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263241"/>
                </a:solidFill>
                <a:latin typeface="Aptos"/>
                <a:ea typeface="Aptos"/>
                <a:cs typeface="Aptos"/>
              </a:defRPr>
            </a:pPr>
            <a:r>
              <a:rPr sz="1275" dirty="0">
                <a:latin typeface="Century Schoolbook" panose="02040604050505020304" pitchFamily="18" charset="0"/>
                <a:ea typeface="Aptos"/>
                <a:cs typeface="Aptos"/>
              </a:rPr>
              <a:t>• Prototype validation is </a:t>
            </a:r>
            <a:r>
              <a:rPr sz="1275" dirty="0">
                <a:ln w="0"/>
                <a:effectLst>
                  <a:outerShdw blurRad="38100" dist="19050" dir="2700000" algn="tl" rotWithShape="0">
                    <a:schemeClr val="dk1">
                      <a:alpha val="40000"/>
                    </a:schemeClr>
                  </a:outerShdw>
                </a:effectLst>
                <a:latin typeface="Century Schoolbook" panose="02040604050505020304" pitchFamily="18" charset="0"/>
                <a:ea typeface="Aptos"/>
                <a:cs typeface="Aptos"/>
              </a:rPr>
              <a:t>required</a:t>
            </a:r>
            <a:r>
              <a:rPr sz="1275" dirty="0">
                <a:latin typeface="Century Schoolbook" panose="02040604050505020304" pitchFamily="18" charset="0"/>
                <a:ea typeface="Aptos"/>
                <a:cs typeface="Aptos"/>
              </a:rPr>
              <a:t> before real-world performance claims.</a:t>
            </a:r>
          </a:p>
        </p:txBody>
      </p:sp>
      <p:sp>
        <p:nvSpPr>
          <p:cNvPr id="15" name="Rectangle 14">
            <a:extLst>
              <a:ext uri="{FF2B5EF4-FFF2-40B4-BE49-F238E27FC236}">
                <a16:creationId xmlns:a16="http://schemas.microsoft.com/office/drawing/2014/main" id="{7AC71744-2081-41C1-AA13-F6E87B1396A1}"/>
              </a:ext>
            </a:extLst>
          </p:cNvPr>
          <p:cNvSpPr>
            <a:spLocks noGrp="1"/>
          </p:cNvSpPr>
          <p:nvPr/>
        </p:nvSpPr>
        <p:spPr>
          <a:xfrm>
            <a:off x="8858250" y="1714500"/>
            <a:ext cx="1809750" cy="914400"/>
          </a:xfrm>
          <a:prstGeom prst="rect">
            <a:avLst/>
          </a:prstGeom>
          <a:solidFill>
            <a:srgbClr val="FFFFFF"/>
          </a:solidFill>
          <a:ln w="9525">
            <a:solidFill>
              <a:srgbClr val="CBD5E1"/>
            </a:solidFill>
            <a:prstDash val="solid"/>
          </a:ln>
        </p:spPr>
        <p:txBody>
          <a:bodyPr/>
          <a:lstStyle/>
          <a:p>
            <a:endParaRPr lang="en-US">
              <a:latin typeface="Century Schoolbook" panose="02040604050505020304" pitchFamily="18" charset="0"/>
            </a:endParaRPr>
          </a:p>
        </p:txBody>
      </p:sp>
      <p:sp>
        <p:nvSpPr>
          <p:cNvPr id="16" name="Rectangle 15">
            <a:extLst>
              <a:ext uri="{FF2B5EF4-FFF2-40B4-BE49-F238E27FC236}">
                <a16:creationId xmlns:a16="http://schemas.microsoft.com/office/drawing/2014/main" id="{82158296-F822-410C-8934-F60B0D1F6512}"/>
              </a:ext>
            </a:extLst>
          </p:cNvPr>
          <p:cNvSpPr>
            <a:spLocks noGrp="1"/>
          </p:cNvSpPr>
          <p:nvPr/>
        </p:nvSpPr>
        <p:spPr>
          <a:xfrm>
            <a:off x="8858250" y="1714500"/>
            <a:ext cx="1809750" cy="28575"/>
          </a:xfrm>
          <a:prstGeom prst="rect">
            <a:avLst/>
          </a:prstGeom>
          <a:solidFill>
            <a:srgbClr val="1D4ED8"/>
          </a:solidFill>
          <a:ln w="0">
            <a:solidFill>
              <a:srgbClr val="000000">
                <a:alpha val="0"/>
              </a:srgbClr>
            </a:solidFill>
            <a:prstDash val="solid"/>
          </a:ln>
        </p:spPr>
        <p:txBody>
          <a:bodyPr/>
          <a:lstStyle/>
          <a:p>
            <a:endParaRPr lang="en-US">
              <a:latin typeface="Century Schoolbook" panose="02040604050505020304" pitchFamily="18" charset="0"/>
            </a:endParaRPr>
          </a:p>
        </p:txBody>
      </p:sp>
      <p:sp>
        <p:nvSpPr>
          <p:cNvPr id="17" name="Rectangle 16">
            <a:extLst>
              <a:ext uri="{FF2B5EF4-FFF2-40B4-BE49-F238E27FC236}">
                <a16:creationId xmlns:a16="http://schemas.microsoft.com/office/drawing/2014/main" id="{4D7306E7-6275-439B-BA9E-B3B06A1D0533}"/>
              </a:ext>
            </a:extLst>
          </p:cNvPr>
          <p:cNvSpPr>
            <a:spLocks noGrp="1"/>
          </p:cNvSpPr>
          <p:nvPr/>
        </p:nvSpPr>
        <p:spPr>
          <a:xfrm>
            <a:off x="9029700" y="1885950"/>
            <a:ext cx="14668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950" b="1">
                <a:solidFill>
                  <a:srgbClr val="111827"/>
                </a:solidFill>
                <a:latin typeface="Aptos"/>
                <a:ea typeface="Aptos"/>
                <a:cs typeface="Aptos"/>
              </a:defRPr>
            </a:pPr>
            <a:r>
              <a:rPr sz="1950" b="1" dirty="0">
                <a:latin typeface="Century Schoolbook" panose="02040604050505020304" pitchFamily="18" charset="0"/>
                <a:ea typeface="Aptos"/>
                <a:cs typeface="Aptos"/>
              </a:rPr>
              <a:t>100 W</a:t>
            </a:r>
          </a:p>
        </p:txBody>
      </p:sp>
      <p:sp>
        <p:nvSpPr>
          <p:cNvPr id="18" name="Rectangle 17">
            <a:extLst>
              <a:ext uri="{FF2B5EF4-FFF2-40B4-BE49-F238E27FC236}">
                <a16:creationId xmlns:a16="http://schemas.microsoft.com/office/drawing/2014/main" id="{612CA24E-54FA-47D7-A01A-A3D61C0F8B71}"/>
              </a:ext>
            </a:extLst>
          </p:cNvPr>
          <p:cNvSpPr>
            <a:spLocks noGrp="1"/>
          </p:cNvSpPr>
          <p:nvPr/>
        </p:nvSpPr>
        <p:spPr>
          <a:xfrm>
            <a:off x="9029700" y="2228850"/>
            <a:ext cx="146685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25" b="0">
                <a:solidFill>
                  <a:srgbClr val="263241"/>
                </a:solidFill>
                <a:latin typeface="Aptos"/>
                <a:ea typeface="Aptos"/>
                <a:cs typeface="Aptos"/>
              </a:defRPr>
            </a:pPr>
            <a:r>
              <a:rPr sz="825" b="0">
                <a:latin typeface="Century Schoolbook" panose="02040604050505020304" pitchFamily="18" charset="0"/>
                <a:ea typeface="Aptos"/>
                <a:cs typeface="Aptos"/>
              </a:rPr>
              <a:t>maximum chip power</a:t>
            </a:r>
          </a:p>
        </p:txBody>
      </p:sp>
      <p:sp>
        <p:nvSpPr>
          <p:cNvPr id="19" name="Rectangle 18">
            <a:extLst>
              <a:ext uri="{FF2B5EF4-FFF2-40B4-BE49-F238E27FC236}">
                <a16:creationId xmlns:a16="http://schemas.microsoft.com/office/drawing/2014/main" id="{348F1E5D-4887-43F4-BD7A-9D3D08F920F2}"/>
              </a:ext>
            </a:extLst>
          </p:cNvPr>
          <p:cNvSpPr>
            <a:spLocks noGrp="1"/>
          </p:cNvSpPr>
          <p:nvPr/>
        </p:nvSpPr>
        <p:spPr>
          <a:xfrm>
            <a:off x="8858250" y="2914650"/>
            <a:ext cx="1809750" cy="914400"/>
          </a:xfrm>
          <a:prstGeom prst="rect">
            <a:avLst/>
          </a:prstGeom>
          <a:solidFill>
            <a:srgbClr val="FFFFFF"/>
          </a:solidFill>
          <a:ln w="9525">
            <a:solidFill>
              <a:srgbClr val="CBD5E1"/>
            </a:solidFill>
            <a:prstDash val="solid"/>
          </a:ln>
        </p:spPr>
        <p:txBody>
          <a:bodyPr/>
          <a:lstStyle/>
          <a:p>
            <a:endParaRPr lang="en-US">
              <a:latin typeface="Century Schoolbook" panose="02040604050505020304" pitchFamily="18" charset="0"/>
            </a:endParaRPr>
          </a:p>
        </p:txBody>
      </p:sp>
      <p:sp>
        <p:nvSpPr>
          <p:cNvPr id="20" name="Rectangle 19">
            <a:extLst>
              <a:ext uri="{FF2B5EF4-FFF2-40B4-BE49-F238E27FC236}">
                <a16:creationId xmlns:a16="http://schemas.microsoft.com/office/drawing/2014/main" id="{D7C24C98-023C-4ED5-9853-C480C58DEAB9}"/>
              </a:ext>
            </a:extLst>
          </p:cNvPr>
          <p:cNvSpPr>
            <a:spLocks noGrp="1"/>
          </p:cNvSpPr>
          <p:nvPr/>
        </p:nvSpPr>
        <p:spPr>
          <a:xfrm>
            <a:off x="8858250" y="2914650"/>
            <a:ext cx="1809750" cy="28575"/>
          </a:xfrm>
          <a:prstGeom prst="rect">
            <a:avLst/>
          </a:prstGeom>
          <a:solidFill>
            <a:srgbClr val="B91C1C"/>
          </a:solidFill>
          <a:ln w="0">
            <a:solidFill>
              <a:srgbClr val="000000">
                <a:alpha val="0"/>
              </a:srgbClr>
            </a:solidFill>
            <a:prstDash val="solid"/>
          </a:ln>
        </p:spPr>
        <p:txBody>
          <a:bodyPr/>
          <a:lstStyle/>
          <a:p>
            <a:endParaRPr lang="en-US">
              <a:latin typeface="Century Schoolbook" panose="02040604050505020304" pitchFamily="18" charset="0"/>
            </a:endParaRPr>
          </a:p>
        </p:txBody>
      </p:sp>
      <p:sp>
        <p:nvSpPr>
          <p:cNvPr id="21" name="Rectangle 20">
            <a:extLst>
              <a:ext uri="{FF2B5EF4-FFF2-40B4-BE49-F238E27FC236}">
                <a16:creationId xmlns:a16="http://schemas.microsoft.com/office/drawing/2014/main" id="{883EAD84-27AA-40F3-A717-3D172A4FC9CD}"/>
              </a:ext>
            </a:extLst>
          </p:cNvPr>
          <p:cNvSpPr>
            <a:spLocks noGrp="1"/>
          </p:cNvSpPr>
          <p:nvPr/>
        </p:nvSpPr>
        <p:spPr>
          <a:xfrm>
            <a:off x="9029700" y="3086100"/>
            <a:ext cx="14668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950" b="1">
                <a:solidFill>
                  <a:srgbClr val="B91C1C"/>
                </a:solidFill>
                <a:latin typeface="Aptos"/>
                <a:ea typeface="Aptos"/>
                <a:cs typeface="Aptos"/>
              </a:defRPr>
            </a:pPr>
            <a:r>
              <a:rPr sz="1950" b="1">
                <a:latin typeface="Century Schoolbook" panose="02040604050505020304" pitchFamily="18" charset="0"/>
                <a:ea typeface="Aptos"/>
                <a:cs typeface="Aptos"/>
              </a:rPr>
              <a:t>85°C</a:t>
            </a:r>
          </a:p>
        </p:txBody>
      </p:sp>
      <p:sp>
        <p:nvSpPr>
          <p:cNvPr id="22" name="Rectangle 21">
            <a:extLst>
              <a:ext uri="{FF2B5EF4-FFF2-40B4-BE49-F238E27FC236}">
                <a16:creationId xmlns:a16="http://schemas.microsoft.com/office/drawing/2014/main" id="{EDA83857-4D11-4AA0-8992-B90D16DE5D63}"/>
              </a:ext>
            </a:extLst>
          </p:cNvPr>
          <p:cNvSpPr>
            <a:spLocks noGrp="1"/>
          </p:cNvSpPr>
          <p:nvPr/>
        </p:nvSpPr>
        <p:spPr>
          <a:xfrm>
            <a:off x="9029700" y="3429000"/>
            <a:ext cx="146685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25" b="0">
                <a:solidFill>
                  <a:srgbClr val="263241"/>
                </a:solidFill>
                <a:latin typeface="Aptos"/>
                <a:ea typeface="Aptos"/>
                <a:cs typeface="Aptos"/>
              </a:defRPr>
            </a:pPr>
            <a:r>
              <a:rPr sz="825" b="0">
                <a:latin typeface="Century Schoolbook" panose="02040604050505020304" pitchFamily="18" charset="0"/>
                <a:ea typeface="Aptos"/>
                <a:cs typeface="Aptos"/>
              </a:rPr>
              <a:t>official CPU limit</a:t>
            </a:r>
          </a:p>
        </p:txBody>
      </p:sp>
      <p:sp>
        <p:nvSpPr>
          <p:cNvPr id="23" name="Rectangle 22">
            <a:extLst>
              <a:ext uri="{FF2B5EF4-FFF2-40B4-BE49-F238E27FC236}">
                <a16:creationId xmlns:a16="http://schemas.microsoft.com/office/drawing/2014/main" id="{FD45F634-1ABB-4E25-919A-8527EAF30275}"/>
              </a:ext>
            </a:extLst>
          </p:cNvPr>
          <p:cNvSpPr>
            <a:spLocks noGrp="1"/>
          </p:cNvSpPr>
          <p:nvPr/>
        </p:nvSpPr>
        <p:spPr>
          <a:xfrm>
            <a:off x="8858250" y="4114800"/>
            <a:ext cx="1809750" cy="914400"/>
          </a:xfrm>
          <a:prstGeom prst="rect">
            <a:avLst/>
          </a:prstGeom>
          <a:solidFill>
            <a:srgbClr val="FFFFFF"/>
          </a:solidFill>
          <a:ln w="9525">
            <a:solidFill>
              <a:srgbClr val="CBD5E1"/>
            </a:solidFill>
            <a:prstDash val="solid"/>
          </a:ln>
        </p:spPr>
        <p:txBody>
          <a:bodyPr/>
          <a:lstStyle/>
          <a:p>
            <a:endParaRPr lang="en-US">
              <a:latin typeface="Century Schoolbook" panose="02040604050505020304" pitchFamily="18" charset="0"/>
            </a:endParaRPr>
          </a:p>
        </p:txBody>
      </p:sp>
      <p:sp>
        <p:nvSpPr>
          <p:cNvPr id="24" name="Rectangle 23">
            <a:extLst>
              <a:ext uri="{FF2B5EF4-FFF2-40B4-BE49-F238E27FC236}">
                <a16:creationId xmlns:a16="http://schemas.microsoft.com/office/drawing/2014/main" id="{FA50A259-7BB1-4BB0-A92E-524A1F6EFEAB}"/>
              </a:ext>
            </a:extLst>
          </p:cNvPr>
          <p:cNvSpPr>
            <a:spLocks noGrp="1"/>
          </p:cNvSpPr>
          <p:nvPr/>
        </p:nvSpPr>
        <p:spPr>
          <a:xfrm>
            <a:off x="8858250" y="4114800"/>
            <a:ext cx="1809750" cy="28575"/>
          </a:xfrm>
          <a:prstGeom prst="rect">
            <a:avLst/>
          </a:prstGeom>
          <a:solidFill>
            <a:srgbClr val="B7791F"/>
          </a:solidFill>
          <a:ln w="0">
            <a:solidFill>
              <a:srgbClr val="000000">
                <a:alpha val="0"/>
              </a:srgbClr>
            </a:solidFill>
            <a:prstDash val="solid"/>
          </a:ln>
        </p:spPr>
        <p:txBody>
          <a:bodyPr/>
          <a:lstStyle/>
          <a:p>
            <a:endParaRPr lang="en-US">
              <a:latin typeface="Century Schoolbook" panose="02040604050505020304" pitchFamily="18" charset="0"/>
            </a:endParaRPr>
          </a:p>
        </p:txBody>
      </p:sp>
      <p:sp>
        <p:nvSpPr>
          <p:cNvPr id="25" name="Rectangle 24">
            <a:extLst>
              <a:ext uri="{FF2B5EF4-FFF2-40B4-BE49-F238E27FC236}">
                <a16:creationId xmlns:a16="http://schemas.microsoft.com/office/drawing/2014/main" id="{E82CD633-3848-46B0-A01E-A7FD5A3FA5F0}"/>
              </a:ext>
            </a:extLst>
          </p:cNvPr>
          <p:cNvSpPr>
            <a:spLocks noGrp="1"/>
          </p:cNvSpPr>
          <p:nvPr/>
        </p:nvSpPr>
        <p:spPr>
          <a:xfrm>
            <a:off x="9029700" y="4286250"/>
            <a:ext cx="14668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950" b="1">
                <a:solidFill>
                  <a:srgbClr val="B7791F"/>
                </a:solidFill>
                <a:latin typeface="Aptos"/>
                <a:ea typeface="Aptos"/>
                <a:cs typeface="Aptos"/>
              </a:defRPr>
            </a:pPr>
            <a:r>
              <a:rPr sz="1950" b="1">
                <a:latin typeface="Century Schoolbook" panose="02040604050505020304" pitchFamily="18" charset="0"/>
                <a:ea typeface="Aptos"/>
                <a:cs typeface="Aptos"/>
              </a:rPr>
              <a:t>70°C</a:t>
            </a:r>
          </a:p>
        </p:txBody>
      </p:sp>
      <p:sp>
        <p:nvSpPr>
          <p:cNvPr id="26" name="Rectangle 25">
            <a:extLst>
              <a:ext uri="{FF2B5EF4-FFF2-40B4-BE49-F238E27FC236}">
                <a16:creationId xmlns:a16="http://schemas.microsoft.com/office/drawing/2014/main" id="{31AFD618-0626-4E7B-98D2-C61E48A30C25}"/>
              </a:ext>
            </a:extLst>
          </p:cNvPr>
          <p:cNvSpPr>
            <a:spLocks noGrp="1"/>
          </p:cNvSpPr>
          <p:nvPr/>
        </p:nvSpPr>
        <p:spPr>
          <a:xfrm>
            <a:off x="9029700" y="4629150"/>
            <a:ext cx="146685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25" b="0">
                <a:solidFill>
                  <a:srgbClr val="263241"/>
                </a:solidFill>
                <a:latin typeface="Aptos"/>
                <a:ea typeface="Aptos"/>
                <a:cs typeface="Aptos"/>
              </a:defRPr>
            </a:pPr>
            <a:r>
              <a:rPr sz="825" b="0">
                <a:latin typeface="Century Schoolbook" panose="02040604050505020304" pitchFamily="18" charset="0"/>
                <a:ea typeface="Aptos"/>
                <a:cs typeface="Aptos"/>
              </a:rPr>
              <a:t>derated target</a:t>
            </a:r>
          </a:p>
        </p:txBody>
      </p:sp>
      <p:grpSp>
        <p:nvGrpSpPr>
          <p:cNvPr id="28" name="Group 27">
            <a:extLst>
              <a:ext uri="{FF2B5EF4-FFF2-40B4-BE49-F238E27FC236}">
                <a16:creationId xmlns:a16="http://schemas.microsoft.com/office/drawing/2014/main" id="{7DF87C3F-7A9C-1E6A-848D-5EDABEDB5E09}"/>
              </a:ext>
            </a:extLst>
          </p:cNvPr>
          <p:cNvGrpSpPr/>
          <p:nvPr/>
        </p:nvGrpSpPr>
        <p:grpSpPr>
          <a:xfrm>
            <a:off x="401278" y="6311900"/>
            <a:ext cx="11790722" cy="954107"/>
            <a:chOff x="545795" y="6116924"/>
            <a:chExt cx="11790722" cy="954107"/>
          </a:xfrm>
        </p:grpSpPr>
        <p:sp>
          <p:nvSpPr>
            <p:cNvPr id="29" name="TextBox 28">
              <a:extLst>
                <a:ext uri="{FF2B5EF4-FFF2-40B4-BE49-F238E27FC236}">
                  <a16:creationId xmlns:a16="http://schemas.microsoft.com/office/drawing/2014/main" id="{9170A7F1-90E7-A25B-D1FB-7D3E71F90BC4}"/>
                </a:ext>
              </a:extLst>
            </p:cNvPr>
            <p:cNvSpPr txBox="1"/>
            <p:nvPr/>
          </p:nvSpPr>
          <p:spPr>
            <a:xfrm>
              <a:off x="545795" y="6247306"/>
              <a:ext cx="246993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latin typeface="Century Schoolbook"/>
                  <a:ea typeface="+mn-lt"/>
                  <a:cs typeface="+mn-lt"/>
                </a:rPr>
                <a:t>Spring 2026</a:t>
              </a:r>
            </a:p>
          </p:txBody>
        </p:sp>
        <p:sp>
          <p:nvSpPr>
            <p:cNvPr id="30" name="TextBox 29">
              <a:extLst>
                <a:ext uri="{FF2B5EF4-FFF2-40B4-BE49-F238E27FC236}">
                  <a16:creationId xmlns:a16="http://schemas.microsoft.com/office/drawing/2014/main" id="{2F3E5451-C034-479D-EEAB-485D94083FD8}"/>
                </a:ext>
              </a:extLst>
            </p:cNvPr>
            <p:cNvSpPr txBox="1"/>
            <p:nvPr/>
          </p:nvSpPr>
          <p:spPr>
            <a:xfrm>
              <a:off x="3440476" y="6116924"/>
              <a:ext cx="540105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i="1" dirty="0" err="1">
                  <a:latin typeface="Century Schoolbook"/>
                  <a:ea typeface="+mn-lt"/>
                  <a:cs typeface="+mn-lt"/>
                </a:rPr>
                <a:t>Engg</a:t>
              </a:r>
              <a:r>
                <a:rPr lang="en-US" sz="1400" b="1" i="1" dirty="0">
                  <a:latin typeface="Century Schoolbook"/>
                  <a:ea typeface="+mn-lt"/>
                  <a:cs typeface="+mn-lt"/>
                </a:rPr>
                <a:t> 114 Heat Transfer </a:t>
              </a:r>
              <a:endParaRPr lang="en-US" sz="1400" dirty="0">
                <a:latin typeface="Century Schoolbook"/>
              </a:endParaRPr>
            </a:p>
            <a:p>
              <a:pPr algn="ctr"/>
              <a:r>
                <a:rPr lang="en-US" sz="1400" b="1" i="1" dirty="0">
                  <a:latin typeface="Century Schoolbook"/>
                  <a:ea typeface="+mn-lt"/>
                  <a:cs typeface="+mn-lt"/>
                </a:rPr>
                <a:t>Lecture 1:  Heatsink Performance </a:t>
              </a:r>
              <a:endParaRPr lang="en-US" sz="1400" b="1" i="1" dirty="0">
                <a:latin typeface="Century Schoolbook"/>
              </a:endParaRPr>
            </a:p>
            <a:p>
              <a:pPr algn="ctr"/>
              <a:endParaRPr lang="en-US" sz="1400" b="1" i="1" dirty="0">
                <a:latin typeface="Century Schoolbook"/>
              </a:endParaRPr>
            </a:p>
            <a:p>
              <a:pPr algn="ctr"/>
              <a:endParaRPr lang="en-US" sz="1400" b="1" i="1" dirty="0">
                <a:latin typeface="Century Schoolbook"/>
              </a:endParaRPr>
            </a:p>
          </p:txBody>
        </p:sp>
        <p:sp>
          <p:nvSpPr>
            <p:cNvPr id="31" name="TextBox 30">
              <a:extLst>
                <a:ext uri="{FF2B5EF4-FFF2-40B4-BE49-F238E27FC236}">
                  <a16:creationId xmlns:a16="http://schemas.microsoft.com/office/drawing/2014/main" id="{E55D9039-3B4C-3399-3146-DC15DA875B77}"/>
                </a:ext>
              </a:extLst>
            </p:cNvPr>
            <p:cNvSpPr txBox="1"/>
            <p:nvPr/>
          </p:nvSpPr>
          <p:spPr>
            <a:xfrm>
              <a:off x="11206655" y="6247306"/>
              <a:ext cx="11298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i="1" dirty="0">
                  <a:latin typeface="Century Schoolbook"/>
                </a:rPr>
                <a:t>423</a:t>
              </a:r>
            </a:p>
            <a:p>
              <a:pPr algn="l"/>
              <a:endParaRPr lang="en-US" sz="1600" i="1" dirty="0">
                <a:latin typeface="Century Schoolbook"/>
              </a:endParaRPr>
            </a:p>
          </p:txBody>
        </p:sp>
      </p:grpSp>
      <p:sp>
        <p:nvSpPr>
          <p:cNvPr id="32" name="Rectangle 31">
            <a:extLst>
              <a:ext uri="{FF2B5EF4-FFF2-40B4-BE49-F238E27FC236}">
                <a16:creationId xmlns:a16="http://schemas.microsoft.com/office/drawing/2014/main" id="{2E6CC86B-C013-4714-AE6C-A77DED55AC24}"/>
              </a:ext>
            </a:extLst>
          </p:cNvPr>
          <p:cNvSpPr/>
          <p:nvPr/>
        </p:nvSpPr>
        <p:spPr>
          <a:xfrm flipV="1">
            <a:off x="324580" y="6080906"/>
            <a:ext cx="11343815" cy="6119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6377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B0C10"/>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CD81494E-03FB-41AA-ADEF-371D99B7D68E}"/>
              </a:ext>
            </a:extLst>
          </p:cNvPr>
          <p:cNvSpPr>
            <a:spLocks noGrp="1"/>
          </p:cNvSpPr>
          <p:nvPr/>
        </p:nvSpPr>
        <p:spPr>
          <a:xfrm>
            <a:off x="0" y="0"/>
            <a:ext cx="12192000" cy="6858000"/>
          </a:xfrm>
          <a:prstGeom prst="rect">
            <a:avLst/>
          </a:prstGeom>
          <a:solidFill>
            <a:srgbClr val="05080D"/>
          </a:solidFill>
          <a:ln w="0">
            <a:solidFill>
              <a:srgbClr val="000000">
                <a:alpha val="0"/>
              </a:srgbClr>
            </a:solidFill>
            <a:prstDash val="solid"/>
          </a:ln>
        </p:spPr>
        <p:txBody>
          <a:bodyPr/>
          <a:lstStyle/>
          <a:p>
            <a:endParaRPr lang="en-US"/>
          </a:p>
        </p:txBody>
      </p:sp>
      <p:sp>
        <p:nvSpPr>
          <p:cNvPr id="2" name="Rectangle 1">
            <a:extLst>
              <a:ext uri="{FF2B5EF4-FFF2-40B4-BE49-F238E27FC236}">
                <a16:creationId xmlns:a16="http://schemas.microsoft.com/office/drawing/2014/main" id="{A51F1288-45D7-45EB-BEE8-27B84A674D90}"/>
              </a:ext>
            </a:extLst>
          </p:cNvPr>
          <p:cNvSpPr>
            <a:spLocks noGrp="1"/>
          </p:cNvSpPr>
          <p:nvPr/>
        </p:nvSpPr>
        <p:spPr>
          <a:xfrm>
            <a:off x="762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3" name="Rectangle 2">
            <a:extLst>
              <a:ext uri="{FF2B5EF4-FFF2-40B4-BE49-F238E27FC236}">
                <a16:creationId xmlns:a16="http://schemas.microsoft.com/office/drawing/2014/main" id="{854FDE7F-FA84-4679-AEBB-671DD0A9E4AD}"/>
              </a:ext>
            </a:extLst>
          </p:cNvPr>
          <p:cNvSpPr>
            <a:spLocks noGrp="1"/>
          </p:cNvSpPr>
          <p:nvPr/>
        </p:nvSpPr>
        <p:spPr>
          <a:xfrm>
            <a:off x="1524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4" name="Rectangle 3">
            <a:extLst>
              <a:ext uri="{FF2B5EF4-FFF2-40B4-BE49-F238E27FC236}">
                <a16:creationId xmlns:a16="http://schemas.microsoft.com/office/drawing/2014/main" id="{F1CF2C99-070D-4720-9A9A-E946A57730A6}"/>
              </a:ext>
            </a:extLst>
          </p:cNvPr>
          <p:cNvSpPr>
            <a:spLocks noGrp="1"/>
          </p:cNvSpPr>
          <p:nvPr/>
        </p:nvSpPr>
        <p:spPr>
          <a:xfrm>
            <a:off x="2286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5" name="Rectangle 4">
            <a:extLst>
              <a:ext uri="{FF2B5EF4-FFF2-40B4-BE49-F238E27FC236}">
                <a16:creationId xmlns:a16="http://schemas.microsoft.com/office/drawing/2014/main" id="{6E409ED4-F6B5-43FB-9350-10A1C9DE7150}"/>
              </a:ext>
            </a:extLst>
          </p:cNvPr>
          <p:cNvSpPr>
            <a:spLocks noGrp="1"/>
          </p:cNvSpPr>
          <p:nvPr/>
        </p:nvSpPr>
        <p:spPr>
          <a:xfrm>
            <a:off x="3048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6" name="Rectangle 5">
            <a:extLst>
              <a:ext uri="{FF2B5EF4-FFF2-40B4-BE49-F238E27FC236}">
                <a16:creationId xmlns:a16="http://schemas.microsoft.com/office/drawing/2014/main" id="{783FDFF8-2E9E-48F6-869A-73B4F4CC1742}"/>
              </a:ext>
            </a:extLst>
          </p:cNvPr>
          <p:cNvSpPr>
            <a:spLocks noGrp="1"/>
          </p:cNvSpPr>
          <p:nvPr/>
        </p:nvSpPr>
        <p:spPr>
          <a:xfrm>
            <a:off x="3810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7" name="Rectangle 6">
            <a:extLst>
              <a:ext uri="{FF2B5EF4-FFF2-40B4-BE49-F238E27FC236}">
                <a16:creationId xmlns:a16="http://schemas.microsoft.com/office/drawing/2014/main" id="{AEB05BC3-EB7D-4248-982B-3BC32D0783A6}"/>
              </a:ext>
            </a:extLst>
          </p:cNvPr>
          <p:cNvSpPr>
            <a:spLocks noGrp="1"/>
          </p:cNvSpPr>
          <p:nvPr/>
        </p:nvSpPr>
        <p:spPr>
          <a:xfrm>
            <a:off x="4572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8" name="Rectangle 7">
            <a:extLst>
              <a:ext uri="{FF2B5EF4-FFF2-40B4-BE49-F238E27FC236}">
                <a16:creationId xmlns:a16="http://schemas.microsoft.com/office/drawing/2014/main" id="{2FF7AB61-22CD-4244-9890-E4BA847A91DA}"/>
              </a:ext>
            </a:extLst>
          </p:cNvPr>
          <p:cNvSpPr>
            <a:spLocks noGrp="1"/>
          </p:cNvSpPr>
          <p:nvPr/>
        </p:nvSpPr>
        <p:spPr>
          <a:xfrm>
            <a:off x="5334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9" name="Rectangle 8">
            <a:extLst>
              <a:ext uri="{FF2B5EF4-FFF2-40B4-BE49-F238E27FC236}">
                <a16:creationId xmlns:a16="http://schemas.microsoft.com/office/drawing/2014/main" id="{9DE77494-73C3-4E24-A7EF-9E296C58B6E9}"/>
              </a:ext>
            </a:extLst>
          </p:cNvPr>
          <p:cNvSpPr>
            <a:spLocks noGrp="1"/>
          </p:cNvSpPr>
          <p:nvPr/>
        </p:nvSpPr>
        <p:spPr>
          <a:xfrm>
            <a:off x="6096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0" name="Rectangle 9">
            <a:extLst>
              <a:ext uri="{FF2B5EF4-FFF2-40B4-BE49-F238E27FC236}">
                <a16:creationId xmlns:a16="http://schemas.microsoft.com/office/drawing/2014/main" id="{148871E3-07E5-4978-A370-4631CC194A06}"/>
              </a:ext>
            </a:extLst>
          </p:cNvPr>
          <p:cNvSpPr>
            <a:spLocks noGrp="1"/>
          </p:cNvSpPr>
          <p:nvPr/>
        </p:nvSpPr>
        <p:spPr>
          <a:xfrm>
            <a:off x="6858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1" name="Rectangle 10">
            <a:extLst>
              <a:ext uri="{FF2B5EF4-FFF2-40B4-BE49-F238E27FC236}">
                <a16:creationId xmlns:a16="http://schemas.microsoft.com/office/drawing/2014/main" id="{AC1CD7EB-9F5A-4661-95F3-A2D913CA25A0}"/>
              </a:ext>
            </a:extLst>
          </p:cNvPr>
          <p:cNvSpPr>
            <a:spLocks noGrp="1"/>
          </p:cNvSpPr>
          <p:nvPr/>
        </p:nvSpPr>
        <p:spPr>
          <a:xfrm>
            <a:off x="7620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2" name="Rectangle 11">
            <a:extLst>
              <a:ext uri="{FF2B5EF4-FFF2-40B4-BE49-F238E27FC236}">
                <a16:creationId xmlns:a16="http://schemas.microsoft.com/office/drawing/2014/main" id="{FBA7DFDC-DDB6-4762-BDEE-065D6FF32C06}"/>
              </a:ext>
            </a:extLst>
          </p:cNvPr>
          <p:cNvSpPr>
            <a:spLocks noGrp="1"/>
          </p:cNvSpPr>
          <p:nvPr/>
        </p:nvSpPr>
        <p:spPr>
          <a:xfrm>
            <a:off x="8382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3" name="Rectangle 12">
            <a:extLst>
              <a:ext uri="{FF2B5EF4-FFF2-40B4-BE49-F238E27FC236}">
                <a16:creationId xmlns:a16="http://schemas.microsoft.com/office/drawing/2014/main" id="{3B7E340D-83CA-4B39-81A2-4D87B51E71D8}"/>
              </a:ext>
            </a:extLst>
          </p:cNvPr>
          <p:cNvSpPr>
            <a:spLocks noGrp="1"/>
          </p:cNvSpPr>
          <p:nvPr/>
        </p:nvSpPr>
        <p:spPr>
          <a:xfrm>
            <a:off x="9144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4" name="Rectangle 13">
            <a:extLst>
              <a:ext uri="{FF2B5EF4-FFF2-40B4-BE49-F238E27FC236}">
                <a16:creationId xmlns:a16="http://schemas.microsoft.com/office/drawing/2014/main" id="{33E0ED66-D773-4EC6-BAC5-A0977D597403}"/>
              </a:ext>
            </a:extLst>
          </p:cNvPr>
          <p:cNvSpPr>
            <a:spLocks noGrp="1"/>
          </p:cNvSpPr>
          <p:nvPr/>
        </p:nvSpPr>
        <p:spPr>
          <a:xfrm>
            <a:off x="9906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5" name="Rectangle 14">
            <a:extLst>
              <a:ext uri="{FF2B5EF4-FFF2-40B4-BE49-F238E27FC236}">
                <a16:creationId xmlns:a16="http://schemas.microsoft.com/office/drawing/2014/main" id="{175CBAF5-B85D-454E-BE28-59869C44A1B1}"/>
              </a:ext>
            </a:extLst>
          </p:cNvPr>
          <p:cNvSpPr>
            <a:spLocks noGrp="1"/>
          </p:cNvSpPr>
          <p:nvPr/>
        </p:nvSpPr>
        <p:spPr>
          <a:xfrm>
            <a:off x="10668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6" name="Rectangle 15">
            <a:extLst>
              <a:ext uri="{FF2B5EF4-FFF2-40B4-BE49-F238E27FC236}">
                <a16:creationId xmlns:a16="http://schemas.microsoft.com/office/drawing/2014/main" id="{1F80E208-3AE5-4709-BE6A-B98941BADA8A}"/>
              </a:ext>
            </a:extLst>
          </p:cNvPr>
          <p:cNvSpPr>
            <a:spLocks noGrp="1"/>
          </p:cNvSpPr>
          <p:nvPr/>
        </p:nvSpPr>
        <p:spPr>
          <a:xfrm>
            <a:off x="11430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7" name="Rectangle 16">
            <a:extLst>
              <a:ext uri="{FF2B5EF4-FFF2-40B4-BE49-F238E27FC236}">
                <a16:creationId xmlns:a16="http://schemas.microsoft.com/office/drawing/2014/main" id="{18474B1D-8FA3-4B86-A589-8B68B8ED0C4D}"/>
              </a:ext>
            </a:extLst>
          </p:cNvPr>
          <p:cNvSpPr>
            <a:spLocks noGrp="1"/>
          </p:cNvSpPr>
          <p:nvPr/>
        </p:nvSpPr>
        <p:spPr>
          <a:xfrm>
            <a:off x="0" y="762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18" name="Rectangle 17">
            <a:extLst>
              <a:ext uri="{FF2B5EF4-FFF2-40B4-BE49-F238E27FC236}">
                <a16:creationId xmlns:a16="http://schemas.microsoft.com/office/drawing/2014/main" id="{5897B098-D6F2-4140-8F22-537E4A46E0A1}"/>
              </a:ext>
            </a:extLst>
          </p:cNvPr>
          <p:cNvSpPr>
            <a:spLocks noGrp="1"/>
          </p:cNvSpPr>
          <p:nvPr/>
        </p:nvSpPr>
        <p:spPr>
          <a:xfrm>
            <a:off x="0" y="1524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19" name="Rectangle 18">
            <a:extLst>
              <a:ext uri="{FF2B5EF4-FFF2-40B4-BE49-F238E27FC236}">
                <a16:creationId xmlns:a16="http://schemas.microsoft.com/office/drawing/2014/main" id="{B2038F4F-EACD-4618-A6B5-14FA3DB78230}"/>
              </a:ext>
            </a:extLst>
          </p:cNvPr>
          <p:cNvSpPr>
            <a:spLocks noGrp="1"/>
          </p:cNvSpPr>
          <p:nvPr/>
        </p:nvSpPr>
        <p:spPr>
          <a:xfrm>
            <a:off x="0" y="2286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0" name="Rectangle 19">
            <a:extLst>
              <a:ext uri="{FF2B5EF4-FFF2-40B4-BE49-F238E27FC236}">
                <a16:creationId xmlns:a16="http://schemas.microsoft.com/office/drawing/2014/main" id="{5B8A6CD8-DF6E-43B7-A2EB-21374A539654}"/>
              </a:ext>
            </a:extLst>
          </p:cNvPr>
          <p:cNvSpPr>
            <a:spLocks noGrp="1"/>
          </p:cNvSpPr>
          <p:nvPr/>
        </p:nvSpPr>
        <p:spPr>
          <a:xfrm>
            <a:off x="0" y="3048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1" name="Rectangle 20">
            <a:extLst>
              <a:ext uri="{FF2B5EF4-FFF2-40B4-BE49-F238E27FC236}">
                <a16:creationId xmlns:a16="http://schemas.microsoft.com/office/drawing/2014/main" id="{D0771FC8-62C3-453E-BE3D-4256212A0490}"/>
              </a:ext>
            </a:extLst>
          </p:cNvPr>
          <p:cNvSpPr>
            <a:spLocks noGrp="1"/>
          </p:cNvSpPr>
          <p:nvPr/>
        </p:nvSpPr>
        <p:spPr>
          <a:xfrm>
            <a:off x="0" y="3810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2" name="Rectangle 21">
            <a:extLst>
              <a:ext uri="{FF2B5EF4-FFF2-40B4-BE49-F238E27FC236}">
                <a16:creationId xmlns:a16="http://schemas.microsoft.com/office/drawing/2014/main" id="{71F023BF-96FA-4729-AC70-8AF7ED90A540}"/>
              </a:ext>
            </a:extLst>
          </p:cNvPr>
          <p:cNvSpPr>
            <a:spLocks noGrp="1"/>
          </p:cNvSpPr>
          <p:nvPr/>
        </p:nvSpPr>
        <p:spPr>
          <a:xfrm>
            <a:off x="0" y="4572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3" name="Rectangle 22">
            <a:extLst>
              <a:ext uri="{FF2B5EF4-FFF2-40B4-BE49-F238E27FC236}">
                <a16:creationId xmlns:a16="http://schemas.microsoft.com/office/drawing/2014/main" id="{166950DC-7231-4C00-B0F9-9EC0101C7970}"/>
              </a:ext>
            </a:extLst>
          </p:cNvPr>
          <p:cNvSpPr>
            <a:spLocks noGrp="1"/>
          </p:cNvSpPr>
          <p:nvPr/>
        </p:nvSpPr>
        <p:spPr>
          <a:xfrm>
            <a:off x="0" y="5334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4" name="Rectangle 23">
            <a:extLst>
              <a:ext uri="{FF2B5EF4-FFF2-40B4-BE49-F238E27FC236}">
                <a16:creationId xmlns:a16="http://schemas.microsoft.com/office/drawing/2014/main" id="{D9F7287C-8F37-4370-A9FD-8E7972E68B37}"/>
              </a:ext>
            </a:extLst>
          </p:cNvPr>
          <p:cNvSpPr>
            <a:spLocks noGrp="1"/>
          </p:cNvSpPr>
          <p:nvPr/>
        </p:nvSpPr>
        <p:spPr>
          <a:xfrm>
            <a:off x="0" y="6096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5" name="Rectangle 24">
            <a:extLst>
              <a:ext uri="{FF2B5EF4-FFF2-40B4-BE49-F238E27FC236}">
                <a16:creationId xmlns:a16="http://schemas.microsoft.com/office/drawing/2014/main" id="{57078517-FB18-43C5-ABB9-AD7892A7E732}"/>
              </a:ext>
            </a:extLst>
          </p:cNvPr>
          <p:cNvSpPr>
            <a:spLocks noGrp="1"/>
          </p:cNvSpPr>
          <p:nvPr/>
        </p:nvSpPr>
        <p:spPr>
          <a:xfrm>
            <a:off x="514350" y="6191250"/>
            <a:ext cx="11163300" cy="9525"/>
          </a:xfrm>
          <a:prstGeom prst="rect">
            <a:avLst/>
          </a:prstGeom>
          <a:solidFill>
            <a:srgbClr val="1A324D"/>
          </a:solidFill>
          <a:ln w="0">
            <a:solidFill>
              <a:srgbClr val="000000">
                <a:alpha val="0"/>
              </a:srgbClr>
            </a:solidFill>
            <a:prstDash val="solid"/>
          </a:ln>
        </p:spPr>
        <p:txBody>
          <a:bodyPr/>
          <a:lstStyle/>
          <a:p>
            <a:endParaRPr lang="en-US"/>
          </a:p>
        </p:txBody>
      </p:sp>
      <p:sp>
        <p:nvSpPr>
          <p:cNvPr id="26" name="Rectangle 25">
            <a:extLst>
              <a:ext uri="{FF2B5EF4-FFF2-40B4-BE49-F238E27FC236}">
                <a16:creationId xmlns:a16="http://schemas.microsoft.com/office/drawing/2014/main" id="{74DD02CE-0F20-49C3-9D4F-236AEEE499E3}"/>
              </a:ext>
            </a:extLst>
          </p:cNvPr>
          <p:cNvSpPr>
            <a:spLocks noGrp="1"/>
          </p:cNvSpPr>
          <p:nvPr/>
        </p:nvSpPr>
        <p:spPr>
          <a:xfrm>
            <a:off x="514350" y="6419850"/>
            <a:ext cx="41910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600" b="0">
                <a:solidFill>
                  <a:srgbClr val="A9B8CC"/>
                </a:solidFill>
                <a:latin typeface="Aptos"/>
                <a:ea typeface="Aptos"/>
                <a:cs typeface="Aptos"/>
              </a:defRPr>
            </a:pPr>
            <a:r>
              <a:rPr sz="600" b="0">
                <a:solidFill>
                  <a:srgbClr val="A9B8CC"/>
                </a:solidFill>
                <a:latin typeface="Aptos"/>
                <a:ea typeface="Aptos"/>
                <a:cs typeface="Aptos"/>
              </a:rPr>
              <a:t>ENGG 114 Heat Sink Review | modeled boundary conditions</a:t>
            </a:r>
          </a:p>
        </p:txBody>
      </p:sp>
      <p:sp>
        <p:nvSpPr>
          <p:cNvPr id="27" name="Rectangle 26">
            <a:extLst>
              <a:ext uri="{FF2B5EF4-FFF2-40B4-BE49-F238E27FC236}">
                <a16:creationId xmlns:a16="http://schemas.microsoft.com/office/drawing/2014/main" id="{03F56DEC-97D7-401C-B81B-DC37F28A551C}"/>
              </a:ext>
            </a:extLst>
          </p:cNvPr>
          <p:cNvSpPr>
            <a:spLocks noGrp="1"/>
          </p:cNvSpPr>
          <p:nvPr/>
        </p:nvSpPr>
        <p:spPr>
          <a:xfrm>
            <a:off x="11334750" y="6400800"/>
            <a:ext cx="3429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900" b="0">
                <a:solidFill>
                  <a:srgbClr val="FFFFFF"/>
                </a:solidFill>
                <a:latin typeface="Aptos"/>
                <a:ea typeface="Aptos"/>
                <a:cs typeface="Aptos"/>
              </a:defRPr>
            </a:pPr>
            <a:r>
              <a:rPr sz="900" b="0">
                <a:solidFill>
                  <a:srgbClr val="FFFFFF"/>
                </a:solidFill>
                <a:latin typeface="Aptos"/>
                <a:ea typeface="Aptos"/>
                <a:cs typeface="Aptos"/>
              </a:rPr>
              <a:t>12</a:t>
            </a:r>
          </a:p>
        </p:txBody>
      </p:sp>
      <p:sp>
        <p:nvSpPr>
          <p:cNvPr id="28" name="Rectangle 27">
            <a:extLst>
              <a:ext uri="{FF2B5EF4-FFF2-40B4-BE49-F238E27FC236}">
                <a16:creationId xmlns:a16="http://schemas.microsoft.com/office/drawing/2014/main" id="{42A41634-9F07-4F8D-8722-628ABB8BF9BD}"/>
              </a:ext>
            </a:extLst>
          </p:cNvPr>
          <p:cNvSpPr>
            <a:spLocks noGrp="1"/>
          </p:cNvSpPr>
          <p:nvPr/>
        </p:nvSpPr>
        <p:spPr>
          <a:xfrm>
            <a:off x="704850" y="514350"/>
            <a:ext cx="266700" cy="19050"/>
          </a:xfrm>
          <a:prstGeom prst="rect">
            <a:avLst/>
          </a:prstGeom>
          <a:solidFill>
            <a:srgbClr val="00D8FF"/>
          </a:solidFill>
          <a:ln w="0">
            <a:solidFill>
              <a:srgbClr val="000000">
                <a:alpha val="0"/>
              </a:srgbClr>
            </a:solidFill>
            <a:prstDash val="solid"/>
          </a:ln>
        </p:spPr>
        <p:txBody>
          <a:bodyPr/>
          <a:lstStyle/>
          <a:p>
            <a:endParaRPr lang="en-US"/>
          </a:p>
        </p:txBody>
      </p:sp>
      <p:sp>
        <p:nvSpPr>
          <p:cNvPr id="29" name="Rectangle 28">
            <a:extLst>
              <a:ext uri="{FF2B5EF4-FFF2-40B4-BE49-F238E27FC236}">
                <a16:creationId xmlns:a16="http://schemas.microsoft.com/office/drawing/2014/main" id="{94765495-CBB1-493A-ABB7-181B1FDD15FB}"/>
              </a:ext>
            </a:extLst>
          </p:cNvPr>
          <p:cNvSpPr>
            <a:spLocks noGrp="1"/>
          </p:cNvSpPr>
          <p:nvPr/>
        </p:nvSpPr>
        <p:spPr>
          <a:xfrm>
            <a:off x="1066800" y="428625"/>
            <a:ext cx="34290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600" b="1">
                <a:solidFill>
                  <a:srgbClr val="FFFFFF"/>
                </a:solidFill>
                <a:latin typeface="Aptos"/>
                <a:ea typeface="Aptos"/>
                <a:cs typeface="Aptos"/>
              </a:defRPr>
            </a:pPr>
            <a:r>
              <a:rPr sz="600" b="1">
                <a:solidFill>
                  <a:srgbClr val="FFFFFF"/>
                </a:solidFill>
                <a:latin typeface="Aptos"/>
                <a:ea typeface="Aptos"/>
                <a:cs typeface="Aptos"/>
              </a:rPr>
              <a:t>FUSION COMPARISON</a:t>
            </a:r>
          </a:p>
        </p:txBody>
      </p:sp>
      <p:sp>
        <p:nvSpPr>
          <p:cNvPr id="30" name="Rectangle 29">
            <a:extLst>
              <a:ext uri="{FF2B5EF4-FFF2-40B4-BE49-F238E27FC236}">
                <a16:creationId xmlns:a16="http://schemas.microsoft.com/office/drawing/2014/main" id="{384E0039-4337-459B-8E3A-5377103F72CA}"/>
              </a:ext>
            </a:extLst>
          </p:cNvPr>
          <p:cNvSpPr>
            <a:spLocks noGrp="1"/>
          </p:cNvSpPr>
          <p:nvPr/>
        </p:nvSpPr>
        <p:spPr>
          <a:xfrm>
            <a:off x="704850" y="857250"/>
            <a:ext cx="89535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75" b="1">
                <a:solidFill>
                  <a:srgbClr val="FFFFFF"/>
                </a:solidFill>
                <a:latin typeface="Aptos"/>
                <a:ea typeface="Aptos"/>
                <a:cs typeface="Aptos"/>
              </a:defRPr>
            </a:pPr>
            <a:r>
              <a:rPr sz="1875" b="1">
                <a:solidFill>
                  <a:srgbClr val="FFFFFF"/>
                </a:solidFill>
                <a:latin typeface="Aptos"/>
                <a:ea typeface="Aptos"/>
                <a:cs typeface="Aptos"/>
              </a:rPr>
              <a:t>Fusion 360 predicts these temperatures under modeled boundary conditions.</a:t>
            </a:r>
          </a:p>
        </p:txBody>
      </p:sp>
      <p:sp>
        <p:nvSpPr>
          <p:cNvPr id="31" name="Rectangle 30">
            <a:extLst>
              <a:ext uri="{FF2B5EF4-FFF2-40B4-BE49-F238E27FC236}">
                <a16:creationId xmlns:a16="http://schemas.microsoft.com/office/drawing/2014/main" id="{14A70073-2F91-41CE-9F72-EB922ABEA1FD}"/>
              </a:ext>
            </a:extLst>
          </p:cNvPr>
          <p:cNvSpPr>
            <a:spLocks noGrp="1"/>
          </p:cNvSpPr>
          <p:nvPr/>
        </p:nvSpPr>
        <p:spPr>
          <a:xfrm>
            <a:off x="723900" y="1714500"/>
            <a:ext cx="4857750" cy="3524250"/>
          </a:xfrm>
          <a:prstGeom prst="rect">
            <a:avLst/>
          </a:prstGeom>
          <a:solidFill>
            <a:srgbClr val="0D1828"/>
          </a:solidFill>
          <a:ln w="14288">
            <a:solidFill>
              <a:srgbClr val="00D8FF"/>
            </a:solidFill>
            <a:prstDash val="solid"/>
          </a:ln>
        </p:spPr>
        <p:txBody>
          <a:bodyPr/>
          <a:lstStyle/>
          <a:p>
            <a:endParaRPr lang="en-US"/>
          </a:p>
        </p:txBody>
      </p:sp>
      <p:pic>
        <p:nvPicPr>
          <p:cNvPr id="32" name="Picture 31"/>
          <p:cNvPicPr>
            <a:picLocks noChangeAspect="1"/>
          </p:cNvPicPr>
          <p:nvPr/>
        </p:nvPicPr>
        <p:blipFill>
          <a:blip r:embed="rId3"/>
          <a:stretch/>
        </p:blipFill>
        <p:spPr>
          <a:xfrm>
            <a:off x="1712858" y="2038350"/>
            <a:ext cx="2879834" cy="1619250"/>
          </a:xfrm>
          <a:prstGeom prst="rect">
            <a:avLst/>
          </a:prstGeom>
        </p:spPr>
      </p:pic>
      <p:sp>
        <p:nvSpPr>
          <p:cNvPr id="33" name="Rectangle 32">
            <a:extLst>
              <a:ext uri="{FF2B5EF4-FFF2-40B4-BE49-F238E27FC236}">
                <a16:creationId xmlns:a16="http://schemas.microsoft.com/office/drawing/2014/main" id="{5BC1CD6C-92EC-431A-B29B-AFA745CF3647}"/>
              </a:ext>
            </a:extLst>
          </p:cNvPr>
          <p:cNvSpPr>
            <a:spLocks noGrp="1"/>
          </p:cNvSpPr>
          <p:nvPr/>
        </p:nvSpPr>
        <p:spPr>
          <a:xfrm>
            <a:off x="1104900" y="3924300"/>
            <a:ext cx="31432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FFFFFF"/>
                </a:solidFill>
                <a:latin typeface="Aptos"/>
                <a:ea typeface="Aptos"/>
                <a:cs typeface="Aptos"/>
              </a:defRPr>
            </a:pPr>
            <a:r>
              <a:rPr sz="1500" b="1">
                <a:solidFill>
                  <a:srgbClr val="FFFFFF"/>
                </a:solidFill>
                <a:latin typeface="Aptos"/>
                <a:ea typeface="Aptos"/>
                <a:cs typeface="Aptos"/>
              </a:rPr>
              <a:t>15-fin final DFMA design</a:t>
            </a:r>
          </a:p>
        </p:txBody>
      </p:sp>
      <p:sp>
        <p:nvSpPr>
          <p:cNvPr id="34" name="Rectangle 33">
            <a:extLst>
              <a:ext uri="{FF2B5EF4-FFF2-40B4-BE49-F238E27FC236}">
                <a16:creationId xmlns:a16="http://schemas.microsoft.com/office/drawing/2014/main" id="{87F4F13B-43BD-4F61-957B-7EC659A1CDE1}"/>
              </a:ext>
            </a:extLst>
          </p:cNvPr>
          <p:cNvSpPr>
            <a:spLocks noGrp="1"/>
          </p:cNvSpPr>
          <p:nvPr/>
        </p:nvSpPr>
        <p:spPr>
          <a:xfrm>
            <a:off x="1104900" y="4305300"/>
            <a:ext cx="24765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00" b="1">
                <a:solidFill>
                  <a:srgbClr val="4CE6A1"/>
                </a:solidFill>
                <a:latin typeface="Aptos"/>
                <a:ea typeface="Aptos"/>
                <a:cs typeface="Aptos"/>
              </a:defRPr>
            </a:pPr>
            <a:r>
              <a:rPr sz="1800" b="1">
                <a:solidFill>
                  <a:srgbClr val="4CE6A1"/>
                </a:solidFill>
                <a:latin typeface="Aptos"/>
                <a:ea typeface="Aptos"/>
                <a:cs typeface="Aptos"/>
              </a:rPr>
              <a:t>Max = 69.775°C</a:t>
            </a:r>
          </a:p>
        </p:txBody>
      </p:sp>
      <p:sp>
        <p:nvSpPr>
          <p:cNvPr id="35" name="Rectangle 34">
            <a:extLst>
              <a:ext uri="{FF2B5EF4-FFF2-40B4-BE49-F238E27FC236}">
                <a16:creationId xmlns:a16="http://schemas.microsoft.com/office/drawing/2014/main" id="{94F8685A-D498-4E8C-9BF2-73E88C9F68A4}"/>
              </a:ext>
            </a:extLst>
          </p:cNvPr>
          <p:cNvSpPr>
            <a:spLocks noGrp="1"/>
          </p:cNvSpPr>
          <p:nvPr/>
        </p:nvSpPr>
        <p:spPr>
          <a:xfrm>
            <a:off x="1104900" y="4686300"/>
            <a:ext cx="3714750" cy="3238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3" b="0">
                <a:solidFill>
                  <a:srgbClr val="A9B8CC"/>
                </a:solidFill>
                <a:latin typeface="Aptos"/>
                <a:ea typeface="Aptos"/>
                <a:cs typeface="Aptos"/>
              </a:defRPr>
            </a:pPr>
            <a:r>
              <a:rPr sz="863" b="0">
                <a:solidFill>
                  <a:srgbClr val="A9B8CC"/>
                </a:solidFill>
                <a:latin typeface="Aptos"/>
                <a:ea typeface="Aptos"/>
                <a:cs typeface="Aptos"/>
              </a:rPr>
              <a:t>Selected for spacing, lower mass, tool access, airflow practicality, and manufacturability.</a:t>
            </a:r>
          </a:p>
        </p:txBody>
      </p:sp>
      <p:sp>
        <p:nvSpPr>
          <p:cNvPr id="36" name="Rectangle 35">
            <a:extLst>
              <a:ext uri="{FF2B5EF4-FFF2-40B4-BE49-F238E27FC236}">
                <a16:creationId xmlns:a16="http://schemas.microsoft.com/office/drawing/2014/main" id="{2A751D9B-BE94-4550-A79E-B5126F6C2656}"/>
              </a:ext>
            </a:extLst>
          </p:cNvPr>
          <p:cNvSpPr>
            <a:spLocks noGrp="1"/>
          </p:cNvSpPr>
          <p:nvPr/>
        </p:nvSpPr>
        <p:spPr>
          <a:xfrm>
            <a:off x="6610350" y="1714500"/>
            <a:ext cx="4857750" cy="3524250"/>
          </a:xfrm>
          <a:prstGeom prst="rect">
            <a:avLst/>
          </a:prstGeom>
          <a:solidFill>
            <a:srgbClr val="0D1828"/>
          </a:solidFill>
          <a:ln w="14288">
            <a:solidFill>
              <a:srgbClr val="248CFF"/>
            </a:solidFill>
            <a:prstDash val="solid"/>
          </a:ln>
        </p:spPr>
        <p:txBody>
          <a:bodyPr/>
          <a:lstStyle/>
          <a:p>
            <a:endParaRPr lang="en-US"/>
          </a:p>
        </p:txBody>
      </p:sp>
      <p:pic>
        <p:nvPicPr>
          <p:cNvPr id="37" name="Picture 36"/>
          <p:cNvPicPr>
            <a:picLocks noChangeAspect="1"/>
          </p:cNvPicPr>
          <p:nvPr/>
        </p:nvPicPr>
        <p:blipFill>
          <a:blip r:embed="rId4"/>
          <a:stretch/>
        </p:blipFill>
        <p:spPr>
          <a:xfrm>
            <a:off x="7599892" y="2038350"/>
            <a:ext cx="2878667" cy="1619250"/>
          </a:xfrm>
          <a:prstGeom prst="rect">
            <a:avLst/>
          </a:prstGeom>
        </p:spPr>
      </p:pic>
      <p:sp>
        <p:nvSpPr>
          <p:cNvPr id="38" name="Rectangle 37">
            <a:extLst>
              <a:ext uri="{FF2B5EF4-FFF2-40B4-BE49-F238E27FC236}">
                <a16:creationId xmlns:a16="http://schemas.microsoft.com/office/drawing/2014/main" id="{04A35861-159D-4B9C-BA35-467F098B543D}"/>
              </a:ext>
            </a:extLst>
          </p:cNvPr>
          <p:cNvSpPr>
            <a:spLocks noGrp="1"/>
          </p:cNvSpPr>
          <p:nvPr/>
        </p:nvSpPr>
        <p:spPr>
          <a:xfrm>
            <a:off x="6991350" y="3924300"/>
            <a:ext cx="31432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FFFFFF"/>
                </a:solidFill>
                <a:latin typeface="Aptos"/>
                <a:ea typeface="Aptos"/>
                <a:cs typeface="Aptos"/>
              </a:defRPr>
            </a:pPr>
            <a:r>
              <a:rPr sz="1500" b="1">
                <a:solidFill>
                  <a:srgbClr val="FFFFFF"/>
                </a:solidFill>
                <a:latin typeface="Aptos"/>
                <a:ea typeface="Aptos"/>
                <a:cs typeface="Aptos"/>
              </a:rPr>
              <a:t>17-fin ideal baseline</a:t>
            </a:r>
          </a:p>
        </p:txBody>
      </p:sp>
      <p:sp>
        <p:nvSpPr>
          <p:cNvPr id="39" name="Rectangle 38">
            <a:extLst>
              <a:ext uri="{FF2B5EF4-FFF2-40B4-BE49-F238E27FC236}">
                <a16:creationId xmlns:a16="http://schemas.microsoft.com/office/drawing/2014/main" id="{0A13EAE8-EB18-43CE-8527-C7A98D08FCF3}"/>
              </a:ext>
            </a:extLst>
          </p:cNvPr>
          <p:cNvSpPr>
            <a:spLocks noGrp="1"/>
          </p:cNvSpPr>
          <p:nvPr/>
        </p:nvSpPr>
        <p:spPr>
          <a:xfrm>
            <a:off x="6991350" y="4305300"/>
            <a:ext cx="24765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00" b="1">
                <a:solidFill>
                  <a:srgbClr val="00D8FF"/>
                </a:solidFill>
                <a:latin typeface="Aptos"/>
                <a:ea typeface="Aptos"/>
                <a:cs typeface="Aptos"/>
              </a:defRPr>
            </a:pPr>
            <a:r>
              <a:rPr sz="1800" b="1">
                <a:solidFill>
                  <a:srgbClr val="00D8FF"/>
                </a:solidFill>
                <a:latin typeface="Aptos"/>
                <a:ea typeface="Aptos"/>
                <a:cs typeface="Aptos"/>
              </a:rPr>
              <a:t>Max = 61.487°C</a:t>
            </a:r>
          </a:p>
        </p:txBody>
      </p:sp>
      <p:sp>
        <p:nvSpPr>
          <p:cNvPr id="40" name="Rectangle 39">
            <a:extLst>
              <a:ext uri="{FF2B5EF4-FFF2-40B4-BE49-F238E27FC236}">
                <a16:creationId xmlns:a16="http://schemas.microsoft.com/office/drawing/2014/main" id="{066A8444-D6E0-4F80-A1E8-21A4ED8C8A22}"/>
              </a:ext>
            </a:extLst>
          </p:cNvPr>
          <p:cNvSpPr>
            <a:spLocks noGrp="1"/>
          </p:cNvSpPr>
          <p:nvPr/>
        </p:nvSpPr>
        <p:spPr>
          <a:xfrm>
            <a:off x="6991350" y="4686300"/>
            <a:ext cx="3714750" cy="3238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3" b="0">
                <a:solidFill>
                  <a:srgbClr val="A9B8CC"/>
                </a:solidFill>
                <a:latin typeface="Aptos"/>
                <a:ea typeface="Aptos"/>
                <a:cs typeface="Aptos"/>
              </a:defRPr>
            </a:pPr>
            <a:r>
              <a:rPr sz="863" b="0">
                <a:solidFill>
                  <a:srgbClr val="A9B8CC"/>
                </a:solidFill>
                <a:latin typeface="Aptos"/>
                <a:ea typeface="Aptos"/>
                <a:cs typeface="Aptos"/>
              </a:rPr>
              <a:t>Thermally better, but retained as the baseline rather than the final manufacturable design.</a:t>
            </a:r>
          </a:p>
        </p:txBody>
      </p:sp>
    </p:spTree>
    <p:extLst>
      <p:ext uri="{BB962C8B-B14F-4D97-AF65-F5344CB8AC3E}">
        <p14:creationId xmlns:p14="http://schemas.microsoft.com/office/powerpoint/2010/main" val="1199324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B0C10"/>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9CCB0B7A-2F2C-4C88-AE47-DA3A2237DC67}"/>
              </a:ext>
            </a:extLst>
          </p:cNvPr>
          <p:cNvSpPr>
            <a:spLocks noGrp="1"/>
          </p:cNvSpPr>
          <p:nvPr/>
        </p:nvSpPr>
        <p:spPr>
          <a:xfrm>
            <a:off x="0" y="0"/>
            <a:ext cx="12192000" cy="6858000"/>
          </a:xfrm>
          <a:prstGeom prst="rect">
            <a:avLst/>
          </a:prstGeom>
          <a:solidFill>
            <a:srgbClr val="05080D"/>
          </a:solidFill>
          <a:ln w="0">
            <a:solidFill>
              <a:srgbClr val="000000">
                <a:alpha val="0"/>
              </a:srgbClr>
            </a:solidFill>
            <a:prstDash val="solid"/>
          </a:ln>
        </p:spPr>
        <p:txBody>
          <a:bodyPr/>
          <a:lstStyle/>
          <a:p>
            <a:endParaRPr lang="en-US"/>
          </a:p>
        </p:txBody>
      </p:sp>
      <p:sp>
        <p:nvSpPr>
          <p:cNvPr id="2" name="Rectangle 1">
            <a:extLst>
              <a:ext uri="{FF2B5EF4-FFF2-40B4-BE49-F238E27FC236}">
                <a16:creationId xmlns:a16="http://schemas.microsoft.com/office/drawing/2014/main" id="{66CC1D3F-7963-4F2D-AFD1-28BE93F6BF57}"/>
              </a:ext>
            </a:extLst>
          </p:cNvPr>
          <p:cNvSpPr>
            <a:spLocks noGrp="1"/>
          </p:cNvSpPr>
          <p:nvPr/>
        </p:nvSpPr>
        <p:spPr>
          <a:xfrm>
            <a:off x="762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3" name="Rectangle 2">
            <a:extLst>
              <a:ext uri="{FF2B5EF4-FFF2-40B4-BE49-F238E27FC236}">
                <a16:creationId xmlns:a16="http://schemas.microsoft.com/office/drawing/2014/main" id="{01729260-CBF4-4348-8C5E-1981364B8EEA}"/>
              </a:ext>
            </a:extLst>
          </p:cNvPr>
          <p:cNvSpPr>
            <a:spLocks noGrp="1"/>
          </p:cNvSpPr>
          <p:nvPr/>
        </p:nvSpPr>
        <p:spPr>
          <a:xfrm>
            <a:off x="1524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4" name="Rectangle 3">
            <a:extLst>
              <a:ext uri="{FF2B5EF4-FFF2-40B4-BE49-F238E27FC236}">
                <a16:creationId xmlns:a16="http://schemas.microsoft.com/office/drawing/2014/main" id="{3E09E8CA-8CAF-49B6-A336-7F983C396E5D}"/>
              </a:ext>
            </a:extLst>
          </p:cNvPr>
          <p:cNvSpPr>
            <a:spLocks noGrp="1"/>
          </p:cNvSpPr>
          <p:nvPr/>
        </p:nvSpPr>
        <p:spPr>
          <a:xfrm>
            <a:off x="2286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5" name="Rectangle 4">
            <a:extLst>
              <a:ext uri="{FF2B5EF4-FFF2-40B4-BE49-F238E27FC236}">
                <a16:creationId xmlns:a16="http://schemas.microsoft.com/office/drawing/2014/main" id="{D1E6BDD8-DDB7-4D70-8B6F-A4733C9A9084}"/>
              </a:ext>
            </a:extLst>
          </p:cNvPr>
          <p:cNvSpPr>
            <a:spLocks noGrp="1"/>
          </p:cNvSpPr>
          <p:nvPr/>
        </p:nvSpPr>
        <p:spPr>
          <a:xfrm>
            <a:off x="3048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6" name="Rectangle 5">
            <a:extLst>
              <a:ext uri="{FF2B5EF4-FFF2-40B4-BE49-F238E27FC236}">
                <a16:creationId xmlns:a16="http://schemas.microsoft.com/office/drawing/2014/main" id="{40A9D0CA-C96C-4281-BF07-5C5558E33AC7}"/>
              </a:ext>
            </a:extLst>
          </p:cNvPr>
          <p:cNvSpPr>
            <a:spLocks noGrp="1"/>
          </p:cNvSpPr>
          <p:nvPr/>
        </p:nvSpPr>
        <p:spPr>
          <a:xfrm>
            <a:off x="3810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7" name="Rectangle 6">
            <a:extLst>
              <a:ext uri="{FF2B5EF4-FFF2-40B4-BE49-F238E27FC236}">
                <a16:creationId xmlns:a16="http://schemas.microsoft.com/office/drawing/2014/main" id="{E9CA810E-0753-4092-BDFF-9151E90FADA6}"/>
              </a:ext>
            </a:extLst>
          </p:cNvPr>
          <p:cNvSpPr>
            <a:spLocks noGrp="1"/>
          </p:cNvSpPr>
          <p:nvPr/>
        </p:nvSpPr>
        <p:spPr>
          <a:xfrm>
            <a:off x="4572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8" name="Rectangle 7">
            <a:extLst>
              <a:ext uri="{FF2B5EF4-FFF2-40B4-BE49-F238E27FC236}">
                <a16:creationId xmlns:a16="http://schemas.microsoft.com/office/drawing/2014/main" id="{6B6A7F76-8A83-4526-921B-5C3FC4D52758}"/>
              </a:ext>
            </a:extLst>
          </p:cNvPr>
          <p:cNvSpPr>
            <a:spLocks noGrp="1"/>
          </p:cNvSpPr>
          <p:nvPr/>
        </p:nvSpPr>
        <p:spPr>
          <a:xfrm>
            <a:off x="5334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9" name="Rectangle 8">
            <a:extLst>
              <a:ext uri="{FF2B5EF4-FFF2-40B4-BE49-F238E27FC236}">
                <a16:creationId xmlns:a16="http://schemas.microsoft.com/office/drawing/2014/main" id="{9B679846-D31B-4C52-ACD5-91DCADF92EB9}"/>
              </a:ext>
            </a:extLst>
          </p:cNvPr>
          <p:cNvSpPr>
            <a:spLocks noGrp="1"/>
          </p:cNvSpPr>
          <p:nvPr/>
        </p:nvSpPr>
        <p:spPr>
          <a:xfrm>
            <a:off x="6096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0" name="Rectangle 9">
            <a:extLst>
              <a:ext uri="{FF2B5EF4-FFF2-40B4-BE49-F238E27FC236}">
                <a16:creationId xmlns:a16="http://schemas.microsoft.com/office/drawing/2014/main" id="{6FAD86BF-2F31-4F91-A071-8631D9423F98}"/>
              </a:ext>
            </a:extLst>
          </p:cNvPr>
          <p:cNvSpPr>
            <a:spLocks noGrp="1"/>
          </p:cNvSpPr>
          <p:nvPr/>
        </p:nvSpPr>
        <p:spPr>
          <a:xfrm>
            <a:off x="6858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1" name="Rectangle 10">
            <a:extLst>
              <a:ext uri="{FF2B5EF4-FFF2-40B4-BE49-F238E27FC236}">
                <a16:creationId xmlns:a16="http://schemas.microsoft.com/office/drawing/2014/main" id="{60F14DB6-2D34-45E4-876D-5AC9DD857FE8}"/>
              </a:ext>
            </a:extLst>
          </p:cNvPr>
          <p:cNvSpPr>
            <a:spLocks noGrp="1"/>
          </p:cNvSpPr>
          <p:nvPr/>
        </p:nvSpPr>
        <p:spPr>
          <a:xfrm>
            <a:off x="7620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2" name="Rectangle 11">
            <a:extLst>
              <a:ext uri="{FF2B5EF4-FFF2-40B4-BE49-F238E27FC236}">
                <a16:creationId xmlns:a16="http://schemas.microsoft.com/office/drawing/2014/main" id="{89C755B9-E14C-4938-BD2D-6310AD3C82E8}"/>
              </a:ext>
            </a:extLst>
          </p:cNvPr>
          <p:cNvSpPr>
            <a:spLocks noGrp="1"/>
          </p:cNvSpPr>
          <p:nvPr/>
        </p:nvSpPr>
        <p:spPr>
          <a:xfrm>
            <a:off x="8382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3" name="Rectangle 12">
            <a:extLst>
              <a:ext uri="{FF2B5EF4-FFF2-40B4-BE49-F238E27FC236}">
                <a16:creationId xmlns:a16="http://schemas.microsoft.com/office/drawing/2014/main" id="{314481A8-88B0-40B6-AA5D-8303FD0429F5}"/>
              </a:ext>
            </a:extLst>
          </p:cNvPr>
          <p:cNvSpPr>
            <a:spLocks noGrp="1"/>
          </p:cNvSpPr>
          <p:nvPr/>
        </p:nvSpPr>
        <p:spPr>
          <a:xfrm>
            <a:off x="9144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4" name="Rectangle 13">
            <a:extLst>
              <a:ext uri="{FF2B5EF4-FFF2-40B4-BE49-F238E27FC236}">
                <a16:creationId xmlns:a16="http://schemas.microsoft.com/office/drawing/2014/main" id="{DA3F4883-670E-456F-A63B-18A80EF594EE}"/>
              </a:ext>
            </a:extLst>
          </p:cNvPr>
          <p:cNvSpPr>
            <a:spLocks noGrp="1"/>
          </p:cNvSpPr>
          <p:nvPr/>
        </p:nvSpPr>
        <p:spPr>
          <a:xfrm>
            <a:off x="9906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5" name="Rectangle 14">
            <a:extLst>
              <a:ext uri="{FF2B5EF4-FFF2-40B4-BE49-F238E27FC236}">
                <a16:creationId xmlns:a16="http://schemas.microsoft.com/office/drawing/2014/main" id="{ADDC6B69-C424-400A-AB57-76320340BAFC}"/>
              </a:ext>
            </a:extLst>
          </p:cNvPr>
          <p:cNvSpPr>
            <a:spLocks noGrp="1"/>
          </p:cNvSpPr>
          <p:nvPr/>
        </p:nvSpPr>
        <p:spPr>
          <a:xfrm>
            <a:off x="10668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6" name="Rectangle 15">
            <a:extLst>
              <a:ext uri="{FF2B5EF4-FFF2-40B4-BE49-F238E27FC236}">
                <a16:creationId xmlns:a16="http://schemas.microsoft.com/office/drawing/2014/main" id="{632B7E78-5C90-446C-9954-4346F7E1A923}"/>
              </a:ext>
            </a:extLst>
          </p:cNvPr>
          <p:cNvSpPr>
            <a:spLocks noGrp="1"/>
          </p:cNvSpPr>
          <p:nvPr/>
        </p:nvSpPr>
        <p:spPr>
          <a:xfrm>
            <a:off x="11430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7" name="Rectangle 16">
            <a:extLst>
              <a:ext uri="{FF2B5EF4-FFF2-40B4-BE49-F238E27FC236}">
                <a16:creationId xmlns:a16="http://schemas.microsoft.com/office/drawing/2014/main" id="{EE5013C1-4215-4103-B686-9365A74830EF}"/>
              </a:ext>
            </a:extLst>
          </p:cNvPr>
          <p:cNvSpPr>
            <a:spLocks noGrp="1"/>
          </p:cNvSpPr>
          <p:nvPr/>
        </p:nvSpPr>
        <p:spPr>
          <a:xfrm>
            <a:off x="0" y="762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18" name="Rectangle 17">
            <a:extLst>
              <a:ext uri="{FF2B5EF4-FFF2-40B4-BE49-F238E27FC236}">
                <a16:creationId xmlns:a16="http://schemas.microsoft.com/office/drawing/2014/main" id="{2AED07FD-F1C5-4278-A0B5-2D87DE2B2AEE}"/>
              </a:ext>
            </a:extLst>
          </p:cNvPr>
          <p:cNvSpPr>
            <a:spLocks noGrp="1"/>
          </p:cNvSpPr>
          <p:nvPr/>
        </p:nvSpPr>
        <p:spPr>
          <a:xfrm>
            <a:off x="0" y="1524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19" name="Rectangle 18">
            <a:extLst>
              <a:ext uri="{FF2B5EF4-FFF2-40B4-BE49-F238E27FC236}">
                <a16:creationId xmlns:a16="http://schemas.microsoft.com/office/drawing/2014/main" id="{D731A8E9-A624-498F-BF2E-F8DE4877C111}"/>
              </a:ext>
            </a:extLst>
          </p:cNvPr>
          <p:cNvSpPr>
            <a:spLocks noGrp="1"/>
          </p:cNvSpPr>
          <p:nvPr/>
        </p:nvSpPr>
        <p:spPr>
          <a:xfrm>
            <a:off x="0" y="2286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0" name="Rectangle 19">
            <a:extLst>
              <a:ext uri="{FF2B5EF4-FFF2-40B4-BE49-F238E27FC236}">
                <a16:creationId xmlns:a16="http://schemas.microsoft.com/office/drawing/2014/main" id="{D3AE3551-DCBD-4F5F-918C-CBBC89A8B6B8}"/>
              </a:ext>
            </a:extLst>
          </p:cNvPr>
          <p:cNvSpPr>
            <a:spLocks noGrp="1"/>
          </p:cNvSpPr>
          <p:nvPr/>
        </p:nvSpPr>
        <p:spPr>
          <a:xfrm>
            <a:off x="0" y="3048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1" name="Rectangle 20">
            <a:extLst>
              <a:ext uri="{FF2B5EF4-FFF2-40B4-BE49-F238E27FC236}">
                <a16:creationId xmlns:a16="http://schemas.microsoft.com/office/drawing/2014/main" id="{69C7C86B-D892-4A08-AC96-1F9D14C8E7E3}"/>
              </a:ext>
            </a:extLst>
          </p:cNvPr>
          <p:cNvSpPr>
            <a:spLocks noGrp="1"/>
          </p:cNvSpPr>
          <p:nvPr/>
        </p:nvSpPr>
        <p:spPr>
          <a:xfrm>
            <a:off x="0" y="3810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2" name="Rectangle 21">
            <a:extLst>
              <a:ext uri="{FF2B5EF4-FFF2-40B4-BE49-F238E27FC236}">
                <a16:creationId xmlns:a16="http://schemas.microsoft.com/office/drawing/2014/main" id="{B06EA2D7-75E3-4A4A-BB1D-872539F9616E}"/>
              </a:ext>
            </a:extLst>
          </p:cNvPr>
          <p:cNvSpPr>
            <a:spLocks noGrp="1"/>
          </p:cNvSpPr>
          <p:nvPr/>
        </p:nvSpPr>
        <p:spPr>
          <a:xfrm>
            <a:off x="0" y="4572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3" name="Rectangle 22">
            <a:extLst>
              <a:ext uri="{FF2B5EF4-FFF2-40B4-BE49-F238E27FC236}">
                <a16:creationId xmlns:a16="http://schemas.microsoft.com/office/drawing/2014/main" id="{6CAACE9A-302D-464C-8308-FA0643FBF8C9}"/>
              </a:ext>
            </a:extLst>
          </p:cNvPr>
          <p:cNvSpPr>
            <a:spLocks noGrp="1"/>
          </p:cNvSpPr>
          <p:nvPr/>
        </p:nvSpPr>
        <p:spPr>
          <a:xfrm>
            <a:off x="0" y="5334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4" name="Rectangle 23">
            <a:extLst>
              <a:ext uri="{FF2B5EF4-FFF2-40B4-BE49-F238E27FC236}">
                <a16:creationId xmlns:a16="http://schemas.microsoft.com/office/drawing/2014/main" id="{B5EDADFB-9ADB-40AE-BBCF-7A2198D90E60}"/>
              </a:ext>
            </a:extLst>
          </p:cNvPr>
          <p:cNvSpPr>
            <a:spLocks noGrp="1"/>
          </p:cNvSpPr>
          <p:nvPr/>
        </p:nvSpPr>
        <p:spPr>
          <a:xfrm>
            <a:off x="0" y="6096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5" name="Rectangle 24">
            <a:extLst>
              <a:ext uri="{FF2B5EF4-FFF2-40B4-BE49-F238E27FC236}">
                <a16:creationId xmlns:a16="http://schemas.microsoft.com/office/drawing/2014/main" id="{3B8D6F57-51B3-454A-9CCD-0DCC23A3A388}"/>
              </a:ext>
            </a:extLst>
          </p:cNvPr>
          <p:cNvSpPr>
            <a:spLocks noGrp="1"/>
          </p:cNvSpPr>
          <p:nvPr/>
        </p:nvSpPr>
        <p:spPr>
          <a:xfrm>
            <a:off x="514350" y="6191250"/>
            <a:ext cx="11163300" cy="9525"/>
          </a:xfrm>
          <a:prstGeom prst="rect">
            <a:avLst/>
          </a:prstGeom>
          <a:solidFill>
            <a:srgbClr val="1A324D"/>
          </a:solidFill>
          <a:ln w="0">
            <a:solidFill>
              <a:srgbClr val="000000">
                <a:alpha val="0"/>
              </a:srgbClr>
            </a:solidFill>
            <a:prstDash val="solid"/>
          </a:ln>
        </p:spPr>
        <p:txBody>
          <a:bodyPr/>
          <a:lstStyle/>
          <a:p>
            <a:endParaRPr lang="en-US"/>
          </a:p>
        </p:txBody>
      </p:sp>
      <p:sp>
        <p:nvSpPr>
          <p:cNvPr id="26" name="Rectangle 25">
            <a:extLst>
              <a:ext uri="{FF2B5EF4-FFF2-40B4-BE49-F238E27FC236}">
                <a16:creationId xmlns:a16="http://schemas.microsoft.com/office/drawing/2014/main" id="{D4DA051F-774C-4CD8-B37B-521FE8732A2A}"/>
              </a:ext>
            </a:extLst>
          </p:cNvPr>
          <p:cNvSpPr>
            <a:spLocks noGrp="1"/>
          </p:cNvSpPr>
          <p:nvPr/>
        </p:nvSpPr>
        <p:spPr>
          <a:xfrm>
            <a:off x="514350" y="6419850"/>
            <a:ext cx="41910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600" b="0">
                <a:solidFill>
                  <a:srgbClr val="A9B8CC"/>
                </a:solidFill>
                <a:latin typeface="Aptos"/>
                <a:ea typeface="Aptos"/>
                <a:cs typeface="Aptos"/>
              </a:defRPr>
            </a:pPr>
            <a:r>
              <a:rPr sz="600" b="0">
                <a:solidFill>
                  <a:srgbClr val="A9B8CC"/>
                </a:solidFill>
                <a:latin typeface="Aptos"/>
                <a:ea typeface="Aptos"/>
                <a:cs typeface="Aptos"/>
              </a:rPr>
              <a:t>ENGG 114 Heat Sink Review | modeled boundary conditions</a:t>
            </a:r>
          </a:p>
        </p:txBody>
      </p:sp>
      <p:sp>
        <p:nvSpPr>
          <p:cNvPr id="27" name="Rectangle 26">
            <a:extLst>
              <a:ext uri="{FF2B5EF4-FFF2-40B4-BE49-F238E27FC236}">
                <a16:creationId xmlns:a16="http://schemas.microsoft.com/office/drawing/2014/main" id="{0BD26B97-1E9E-45E4-A3EA-D2C334F175E2}"/>
              </a:ext>
            </a:extLst>
          </p:cNvPr>
          <p:cNvSpPr>
            <a:spLocks noGrp="1"/>
          </p:cNvSpPr>
          <p:nvPr/>
        </p:nvSpPr>
        <p:spPr>
          <a:xfrm>
            <a:off x="11334750" y="6400800"/>
            <a:ext cx="3429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900" b="0">
                <a:solidFill>
                  <a:srgbClr val="FFFFFF"/>
                </a:solidFill>
                <a:latin typeface="Aptos"/>
                <a:ea typeface="Aptos"/>
                <a:cs typeface="Aptos"/>
              </a:defRPr>
            </a:pPr>
            <a:r>
              <a:rPr sz="900" b="0">
                <a:solidFill>
                  <a:srgbClr val="FFFFFF"/>
                </a:solidFill>
                <a:latin typeface="Aptos"/>
                <a:ea typeface="Aptos"/>
                <a:cs typeface="Aptos"/>
              </a:rPr>
              <a:t>13</a:t>
            </a:r>
          </a:p>
        </p:txBody>
      </p:sp>
      <p:sp>
        <p:nvSpPr>
          <p:cNvPr id="28" name="Rectangle 27">
            <a:extLst>
              <a:ext uri="{FF2B5EF4-FFF2-40B4-BE49-F238E27FC236}">
                <a16:creationId xmlns:a16="http://schemas.microsoft.com/office/drawing/2014/main" id="{E17861D8-18B9-4AAB-A2BA-1E751E46BA04}"/>
              </a:ext>
            </a:extLst>
          </p:cNvPr>
          <p:cNvSpPr>
            <a:spLocks noGrp="1"/>
          </p:cNvSpPr>
          <p:nvPr/>
        </p:nvSpPr>
        <p:spPr>
          <a:xfrm>
            <a:off x="704850" y="514350"/>
            <a:ext cx="266700" cy="19050"/>
          </a:xfrm>
          <a:prstGeom prst="rect">
            <a:avLst/>
          </a:prstGeom>
          <a:solidFill>
            <a:srgbClr val="00D8FF"/>
          </a:solidFill>
          <a:ln w="0">
            <a:solidFill>
              <a:srgbClr val="000000">
                <a:alpha val="0"/>
              </a:srgbClr>
            </a:solidFill>
            <a:prstDash val="solid"/>
          </a:ln>
        </p:spPr>
        <p:txBody>
          <a:bodyPr/>
          <a:lstStyle/>
          <a:p>
            <a:endParaRPr lang="en-US"/>
          </a:p>
        </p:txBody>
      </p:sp>
      <p:sp>
        <p:nvSpPr>
          <p:cNvPr id="29" name="Rectangle 28">
            <a:extLst>
              <a:ext uri="{FF2B5EF4-FFF2-40B4-BE49-F238E27FC236}">
                <a16:creationId xmlns:a16="http://schemas.microsoft.com/office/drawing/2014/main" id="{D5F393E7-7F37-444E-B9AA-DC3319A6C3BD}"/>
              </a:ext>
            </a:extLst>
          </p:cNvPr>
          <p:cNvSpPr>
            <a:spLocks noGrp="1"/>
          </p:cNvSpPr>
          <p:nvPr/>
        </p:nvSpPr>
        <p:spPr>
          <a:xfrm>
            <a:off x="1066800" y="428625"/>
            <a:ext cx="34290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600" b="1">
                <a:solidFill>
                  <a:srgbClr val="FFFFFF"/>
                </a:solidFill>
                <a:latin typeface="Aptos"/>
                <a:ea typeface="Aptos"/>
                <a:cs typeface="Aptos"/>
              </a:defRPr>
            </a:pPr>
            <a:r>
              <a:rPr sz="600" b="1">
                <a:solidFill>
                  <a:srgbClr val="FFFFFF"/>
                </a:solidFill>
                <a:latin typeface="Aptos"/>
                <a:ea typeface="Aptos"/>
                <a:cs typeface="Aptos"/>
              </a:rPr>
              <a:t>VISUAL BOM / ASSEMBLY</a:t>
            </a:r>
          </a:p>
        </p:txBody>
      </p:sp>
      <p:sp>
        <p:nvSpPr>
          <p:cNvPr id="30" name="Rectangle 29">
            <a:extLst>
              <a:ext uri="{FF2B5EF4-FFF2-40B4-BE49-F238E27FC236}">
                <a16:creationId xmlns:a16="http://schemas.microsoft.com/office/drawing/2014/main" id="{7FB4F7FB-1941-46F6-BA2C-C64701405F1C}"/>
              </a:ext>
            </a:extLst>
          </p:cNvPr>
          <p:cNvSpPr>
            <a:spLocks noGrp="1"/>
          </p:cNvSpPr>
          <p:nvPr/>
        </p:nvSpPr>
        <p:spPr>
          <a:xfrm>
            <a:off x="704850" y="857250"/>
            <a:ext cx="89535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75" b="1">
                <a:solidFill>
                  <a:srgbClr val="FFFFFF"/>
                </a:solidFill>
                <a:latin typeface="Aptos"/>
                <a:ea typeface="Aptos"/>
                <a:cs typeface="Aptos"/>
              </a:defRPr>
            </a:pPr>
            <a:r>
              <a:rPr sz="1875" b="1">
                <a:solidFill>
                  <a:srgbClr val="FFFFFF"/>
                </a:solidFill>
                <a:latin typeface="Aptos"/>
                <a:ea typeface="Aptos"/>
                <a:cs typeface="Aptos"/>
              </a:rPr>
              <a:t>Visual BOM shows final assembly components. Prototype/test hardware is listed separately.</a:t>
            </a:r>
          </a:p>
        </p:txBody>
      </p:sp>
      <p:sp>
        <p:nvSpPr>
          <p:cNvPr id="31" name="Rectangle 30">
            <a:extLst>
              <a:ext uri="{FF2B5EF4-FFF2-40B4-BE49-F238E27FC236}">
                <a16:creationId xmlns:a16="http://schemas.microsoft.com/office/drawing/2014/main" id="{DEA4BEE8-20B2-42EF-89D8-E75A31593FAB}"/>
              </a:ext>
            </a:extLst>
          </p:cNvPr>
          <p:cNvSpPr>
            <a:spLocks noGrp="1"/>
          </p:cNvSpPr>
          <p:nvPr/>
        </p:nvSpPr>
        <p:spPr>
          <a:xfrm>
            <a:off x="4267200" y="1524000"/>
            <a:ext cx="3619500" cy="2190750"/>
          </a:xfrm>
          <a:prstGeom prst="rect">
            <a:avLst/>
          </a:prstGeom>
          <a:solidFill>
            <a:srgbClr val="0D1828"/>
          </a:solidFill>
          <a:ln w="13335">
            <a:solidFill>
              <a:srgbClr val="00D8FF"/>
            </a:solidFill>
            <a:prstDash val="solid"/>
          </a:ln>
        </p:spPr>
        <p:txBody>
          <a:bodyPr/>
          <a:lstStyle/>
          <a:p>
            <a:endParaRPr lang="en-US"/>
          </a:p>
        </p:txBody>
      </p:sp>
      <p:sp>
        <p:nvSpPr>
          <p:cNvPr id="33" name="Rectangle 32">
            <a:extLst>
              <a:ext uri="{FF2B5EF4-FFF2-40B4-BE49-F238E27FC236}">
                <a16:creationId xmlns:a16="http://schemas.microsoft.com/office/drawing/2014/main" id="{2F4E755C-5BB9-4FB6-9155-47BD95649326}"/>
              </a:ext>
            </a:extLst>
          </p:cNvPr>
          <p:cNvSpPr>
            <a:spLocks noGrp="1"/>
          </p:cNvSpPr>
          <p:nvPr/>
        </p:nvSpPr>
        <p:spPr>
          <a:xfrm>
            <a:off x="4705350" y="3390900"/>
            <a:ext cx="27622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125" b="1">
                <a:solidFill>
                  <a:srgbClr val="FFFFFF"/>
                </a:solidFill>
                <a:latin typeface="Aptos"/>
                <a:ea typeface="Aptos"/>
                <a:cs typeface="Aptos"/>
              </a:defRPr>
            </a:pPr>
            <a:r>
              <a:rPr sz="1125" b="1">
                <a:solidFill>
                  <a:srgbClr val="FFFFFF"/>
                </a:solidFill>
                <a:latin typeface="Aptos"/>
                <a:ea typeface="Aptos"/>
                <a:cs typeface="Aptos"/>
              </a:rPr>
              <a:t>1× Al-6061 15-fin heat sink</a:t>
            </a:r>
          </a:p>
        </p:txBody>
      </p:sp>
      <p:sp>
        <p:nvSpPr>
          <p:cNvPr id="34" name="Rectangle 33">
            <a:extLst>
              <a:ext uri="{FF2B5EF4-FFF2-40B4-BE49-F238E27FC236}">
                <a16:creationId xmlns:a16="http://schemas.microsoft.com/office/drawing/2014/main" id="{DEAB9412-A90A-40CD-8795-D39BE467F005}"/>
              </a:ext>
            </a:extLst>
          </p:cNvPr>
          <p:cNvSpPr>
            <a:spLocks noGrp="1"/>
          </p:cNvSpPr>
          <p:nvPr/>
        </p:nvSpPr>
        <p:spPr>
          <a:xfrm>
            <a:off x="819150" y="1733550"/>
            <a:ext cx="2571750" cy="1447800"/>
          </a:xfrm>
          <a:prstGeom prst="rect">
            <a:avLst/>
          </a:prstGeom>
          <a:solidFill>
            <a:srgbClr val="0B1726"/>
          </a:solidFill>
          <a:ln w="11430">
            <a:solidFill>
              <a:srgbClr val="B7791F"/>
            </a:solidFill>
            <a:prstDash val="solid"/>
          </a:ln>
        </p:spPr>
        <p:txBody>
          <a:bodyPr/>
          <a:lstStyle/>
          <a:p>
            <a:endParaRPr lang="en-US"/>
          </a:p>
        </p:txBody>
      </p:sp>
      <p:sp>
        <p:nvSpPr>
          <p:cNvPr id="36" name="Rectangle 35">
            <a:extLst>
              <a:ext uri="{FF2B5EF4-FFF2-40B4-BE49-F238E27FC236}">
                <a16:creationId xmlns:a16="http://schemas.microsoft.com/office/drawing/2014/main" id="{5A6BAFA1-C68B-4BF7-A418-B63C6978A1AD}"/>
              </a:ext>
            </a:extLst>
          </p:cNvPr>
          <p:cNvSpPr>
            <a:spLocks noGrp="1"/>
          </p:cNvSpPr>
          <p:nvPr/>
        </p:nvSpPr>
        <p:spPr>
          <a:xfrm>
            <a:off x="2190750" y="2190750"/>
            <a:ext cx="99060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FFFFFF"/>
                </a:solidFill>
                <a:latin typeface="Aptos"/>
                <a:ea typeface="Aptos"/>
                <a:cs typeface="Aptos"/>
              </a:defRPr>
            </a:pPr>
            <a:r>
              <a:rPr sz="975" b="1">
                <a:solidFill>
                  <a:srgbClr val="FFFFFF"/>
                </a:solidFill>
                <a:latin typeface="Aptos"/>
                <a:ea typeface="Aptos"/>
                <a:cs typeface="Aptos"/>
              </a:rPr>
              <a:t>4× M3 screws /</a:t>
            </a:r>
          </a:p>
          <a:p>
            <a:pPr algn="ctr">
              <a:defRPr sz="975" b="1">
                <a:solidFill>
                  <a:srgbClr val="FFFFFF"/>
                </a:solidFill>
                <a:latin typeface="Aptos"/>
                <a:ea typeface="Aptos"/>
                <a:cs typeface="Aptos"/>
              </a:defRPr>
            </a:pPr>
            <a:r>
              <a:rPr sz="975" b="1">
                <a:solidFill>
                  <a:srgbClr val="FFFFFF"/>
                </a:solidFill>
                <a:latin typeface="Aptos"/>
                <a:ea typeface="Aptos"/>
                <a:cs typeface="Aptos"/>
              </a:rPr>
              <a:t>standoffs</a:t>
            </a:r>
          </a:p>
        </p:txBody>
      </p:sp>
      <p:sp>
        <p:nvSpPr>
          <p:cNvPr id="37" name="Rectangle 36">
            <a:extLst>
              <a:ext uri="{FF2B5EF4-FFF2-40B4-BE49-F238E27FC236}">
                <a16:creationId xmlns:a16="http://schemas.microsoft.com/office/drawing/2014/main" id="{91DD041F-1C56-49DE-BF08-F8CA2B30A074}"/>
              </a:ext>
            </a:extLst>
          </p:cNvPr>
          <p:cNvSpPr>
            <a:spLocks noGrp="1"/>
          </p:cNvSpPr>
          <p:nvPr/>
        </p:nvSpPr>
        <p:spPr>
          <a:xfrm>
            <a:off x="8096250" y="1733550"/>
            <a:ext cx="2571750" cy="1447800"/>
          </a:xfrm>
          <a:prstGeom prst="rect">
            <a:avLst/>
          </a:prstGeom>
          <a:solidFill>
            <a:srgbClr val="0B1726"/>
          </a:solidFill>
          <a:ln w="11430">
            <a:solidFill>
              <a:srgbClr val="047857"/>
            </a:solidFill>
            <a:prstDash val="solid"/>
          </a:ln>
        </p:spPr>
        <p:txBody>
          <a:bodyPr/>
          <a:lstStyle/>
          <a:p>
            <a:endParaRPr lang="en-US"/>
          </a:p>
        </p:txBody>
      </p:sp>
      <p:sp>
        <p:nvSpPr>
          <p:cNvPr id="39" name="Rectangle 38">
            <a:extLst>
              <a:ext uri="{FF2B5EF4-FFF2-40B4-BE49-F238E27FC236}">
                <a16:creationId xmlns:a16="http://schemas.microsoft.com/office/drawing/2014/main" id="{3C69C4DB-224C-466C-940C-DA111E38B1E2}"/>
              </a:ext>
            </a:extLst>
          </p:cNvPr>
          <p:cNvSpPr>
            <a:spLocks noGrp="1"/>
          </p:cNvSpPr>
          <p:nvPr/>
        </p:nvSpPr>
        <p:spPr>
          <a:xfrm>
            <a:off x="9467850" y="2190750"/>
            <a:ext cx="99060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FFFFFF"/>
                </a:solidFill>
                <a:latin typeface="Aptos"/>
                <a:ea typeface="Aptos"/>
                <a:cs typeface="Aptos"/>
              </a:defRPr>
            </a:pPr>
            <a:r>
              <a:rPr sz="975" b="1">
                <a:solidFill>
                  <a:srgbClr val="FFFFFF"/>
                </a:solidFill>
                <a:latin typeface="Aptos"/>
                <a:ea typeface="Aptos"/>
                <a:cs typeface="Aptos"/>
              </a:rPr>
              <a:t>1× 50 mm</a:t>
            </a:r>
          </a:p>
          <a:p>
            <a:pPr algn="ctr">
              <a:defRPr sz="975" b="1">
                <a:solidFill>
                  <a:srgbClr val="FFFFFF"/>
                </a:solidFill>
                <a:latin typeface="Aptos"/>
                <a:ea typeface="Aptos"/>
                <a:cs typeface="Aptos"/>
              </a:defRPr>
            </a:pPr>
            <a:r>
              <a:rPr sz="975" b="1">
                <a:solidFill>
                  <a:srgbClr val="FFFFFF"/>
                </a:solidFill>
                <a:latin typeface="Aptos"/>
                <a:ea typeface="Aptos"/>
                <a:cs typeface="Aptos"/>
              </a:rPr>
              <a:t>DC fan</a:t>
            </a:r>
          </a:p>
        </p:txBody>
      </p:sp>
      <p:sp>
        <p:nvSpPr>
          <p:cNvPr id="40" name="Rectangle 39">
            <a:extLst>
              <a:ext uri="{FF2B5EF4-FFF2-40B4-BE49-F238E27FC236}">
                <a16:creationId xmlns:a16="http://schemas.microsoft.com/office/drawing/2014/main" id="{32FC2463-10F3-4F1C-A25B-74DA7B16747F}"/>
              </a:ext>
            </a:extLst>
          </p:cNvPr>
          <p:cNvSpPr>
            <a:spLocks noGrp="1"/>
          </p:cNvSpPr>
          <p:nvPr/>
        </p:nvSpPr>
        <p:spPr>
          <a:xfrm>
            <a:off x="914400" y="3886200"/>
            <a:ext cx="2571750" cy="1447800"/>
          </a:xfrm>
          <a:prstGeom prst="rect">
            <a:avLst/>
          </a:prstGeom>
          <a:solidFill>
            <a:srgbClr val="0B1726"/>
          </a:solidFill>
          <a:ln w="11430">
            <a:solidFill>
              <a:srgbClr val="B91C1C"/>
            </a:solidFill>
            <a:prstDash val="solid"/>
          </a:ln>
        </p:spPr>
        <p:txBody>
          <a:bodyPr/>
          <a:lstStyle/>
          <a:p>
            <a:endParaRPr lang="en-US"/>
          </a:p>
        </p:txBody>
      </p:sp>
      <p:sp>
        <p:nvSpPr>
          <p:cNvPr id="42" name="Rectangle 41">
            <a:extLst>
              <a:ext uri="{FF2B5EF4-FFF2-40B4-BE49-F238E27FC236}">
                <a16:creationId xmlns:a16="http://schemas.microsoft.com/office/drawing/2014/main" id="{FF09DEBD-BAE3-45F6-ACF4-786F6BD1D63D}"/>
              </a:ext>
            </a:extLst>
          </p:cNvPr>
          <p:cNvSpPr>
            <a:spLocks noGrp="1"/>
          </p:cNvSpPr>
          <p:nvPr/>
        </p:nvSpPr>
        <p:spPr>
          <a:xfrm>
            <a:off x="2286000" y="4343400"/>
            <a:ext cx="99060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FFFFFF"/>
                </a:solidFill>
                <a:latin typeface="Aptos"/>
                <a:ea typeface="Aptos"/>
                <a:cs typeface="Aptos"/>
              </a:defRPr>
            </a:pPr>
            <a:r>
              <a:rPr sz="975" b="1">
                <a:solidFill>
                  <a:srgbClr val="FFFFFF"/>
                </a:solidFill>
                <a:latin typeface="Aptos"/>
                <a:ea typeface="Aptos"/>
                <a:cs typeface="Aptos"/>
              </a:rPr>
              <a:t>1× thermal pad /</a:t>
            </a:r>
          </a:p>
          <a:p>
            <a:pPr algn="ctr">
              <a:defRPr sz="975" b="1">
                <a:solidFill>
                  <a:srgbClr val="FFFFFF"/>
                </a:solidFill>
                <a:latin typeface="Aptos"/>
                <a:ea typeface="Aptos"/>
                <a:cs typeface="Aptos"/>
              </a:defRPr>
            </a:pPr>
            <a:r>
              <a:rPr sz="975" b="1">
                <a:solidFill>
                  <a:srgbClr val="FFFFFF"/>
                </a:solidFill>
                <a:latin typeface="Aptos"/>
                <a:ea typeface="Aptos"/>
                <a:cs typeface="Aptos"/>
              </a:rPr>
              <a:t>TIM</a:t>
            </a:r>
          </a:p>
        </p:txBody>
      </p:sp>
      <p:sp>
        <p:nvSpPr>
          <p:cNvPr id="43" name="Rectangle 42">
            <a:extLst>
              <a:ext uri="{FF2B5EF4-FFF2-40B4-BE49-F238E27FC236}">
                <a16:creationId xmlns:a16="http://schemas.microsoft.com/office/drawing/2014/main" id="{BB41DD07-7BA2-4271-8CB3-39BB1679F648}"/>
              </a:ext>
            </a:extLst>
          </p:cNvPr>
          <p:cNvSpPr>
            <a:spLocks noGrp="1"/>
          </p:cNvSpPr>
          <p:nvPr/>
        </p:nvSpPr>
        <p:spPr>
          <a:xfrm>
            <a:off x="8096250" y="3886200"/>
            <a:ext cx="2571750" cy="1447800"/>
          </a:xfrm>
          <a:prstGeom prst="rect">
            <a:avLst/>
          </a:prstGeom>
          <a:solidFill>
            <a:srgbClr val="0B1726"/>
          </a:solidFill>
          <a:ln w="11430">
            <a:solidFill>
              <a:srgbClr val="248CFF"/>
            </a:solidFill>
            <a:prstDash val="solid"/>
          </a:ln>
        </p:spPr>
        <p:txBody>
          <a:bodyPr/>
          <a:lstStyle/>
          <a:p>
            <a:endParaRPr lang="en-US"/>
          </a:p>
        </p:txBody>
      </p:sp>
      <p:pic>
        <p:nvPicPr>
          <p:cNvPr id="44" name="Picture 43"/>
          <p:cNvPicPr>
            <a:picLocks noChangeAspect="1"/>
          </p:cNvPicPr>
          <p:nvPr/>
        </p:nvPicPr>
        <p:blipFill>
          <a:blip r:embed="rId3"/>
          <a:stretch/>
        </p:blipFill>
        <p:spPr>
          <a:xfrm>
            <a:off x="8267700" y="4077758"/>
            <a:ext cx="1104900" cy="797983"/>
          </a:xfrm>
          <a:prstGeom prst="rect">
            <a:avLst/>
          </a:prstGeom>
        </p:spPr>
      </p:pic>
      <p:sp>
        <p:nvSpPr>
          <p:cNvPr id="45" name="Rectangle 44">
            <a:extLst>
              <a:ext uri="{FF2B5EF4-FFF2-40B4-BE49-F238E27FC236}">
                <a16:creationId xmlns:a16="http://schemas.microsoft.com/office/drawing/2014/main" id="{259B5C03-3E22-4D38-B266-BF30A5B08712}"/>
              </a:ext>
            </a:extLst>
          </p:cNvPr>
          <p:cNvSpPr>
            <a:spLocks noGrp="1"/>
          </p:cNvSpPr>
          <p:nvPr/>
        </p:nvSpPr>
        <p:spPr>
          <a:xfrm>
            <a:off x="9467850" y="4343400"/>
            <a:ext cx="99060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FFFFFF"/>
                </a:solidFill>
                <a:latin typeface="Aptos"/>
                <a:ea typeface="Aptos"/>
                <a:cs typeface="Aptos"/>
              </a:defRPr>
            </a:pPr>
            <a:r>
              <a:rPr sz="975" b="1">
                <a:solidFill>
                  <a:srgbClr val="FFFFFF"/>
                </a:solidFill>
                <a:latin typeface="Aptos"/>
                <a:ea typeface="Aptos"/>
                <a:cs typeface="Aptos"/>
              </a:rPr>
              <a:t>optional full</a:t>
            </a:r>
          </a:p>
          <a:p>
            <a:pPr algn="ctr">
              <a:defRPr sz="975" b="1">
                <a:solidFill>
                  <a:srgbClr val="FFFFFF"/>
                </a:solidFill>
                <a:latin typeface="Aptos"/>
                <a:ea typeface="Aptos"/>
                <a:cs typeface="Aptos"/>
              </a:defRPr>
            </a:pPr>
            <a:r>
              <a:rPr sz="975" b="1">
                <a:solidFill>
                  <a:srgbClr val="FFFFFF"/>
                </a:solidFill>
                <a:latin typeface="Aptos"/>
                <a:ea typeface="Aptos"/>
                <a:cs typeface="Aptos"/>
              </a:rPr>
              <a:t>assembly render</a:t>
            </a:r>
          </a:p>
        </p:txBody>
      </p:sp>
      <p:sp>
        <p:nvSpPr>
          <p:cNvPr id="46" name="Rectangle 45">
            <a:extLst>
              <a:ext uri="{FF2B5EF4-FFF2-40B4-BE49-F238E27FC236}">
                <a16:creationId xmlns:a16="http://schemas.microsoft.com/office/drawing/2014/main" id="{960129B0-3D09-4F05-BE94-AB212B22C5E0}"/>
              </a:ext>
            </a:extLst>
          </p:cNvPr>
          <p:cNvSpPr>
            <a:spLocks noGrp="1"/>
          </p:cNvSpPr>
          <p:nvPr/>
        </p:nvSpPr>
        <p:spPr>
          <a:xfrm>
            <a:off x="895350" y="5429250"/>
            <a:ext cx="4724400" cy="838200"/>
          </a:xfrm>
          <a:prstGeom prst="rect">
            <a:avLst/>
          </a:prstGeom>
          <a:solidFill>
            <a:srgbClr val="0B1726"/>
          </a:solidFill>
          <a:ln w="9525">
            <a:solidFill>
              <a:srgbClr val="1A324D"/>
            </a:solidFill>
            <a:prstDash val="solid"/>
          </a:ln>
        </p:spPr>
        <p:txBody>
          <a:bodyPr/>
          <a:lstStyle/>
          <a:p>
            <a:endParaRPr lang="en-US"/>
          </a:p>
        </p:txBody>
      </p:sp>
      <p:sp>
        <p:nvSpPr>
          <p:cNvPr id="47" name="Rectangle 46">
            <a:extLst>
              <a:ext uri="{FF2B5EF4-FFF2-40B4-BE49-F238E27FC236}">
                <a16:creationId xmlns:a16="http://schemas.microsoft.com/office/drawing/2014/main" id="{EFD4BD0C-74B9-4071-AB21-1BBBF60BEFFC}"/>
              </a:ext>
            </a:extLst>
          </p:cNvPr>
          <p:cNvSpPr>
            <a:spLocks noGrp="1"/>
          </p:cNvSpPr>
          <p:nvPr/>
        </p:nvSpPr>
        <p:spPr>
          <a:xfrm>
            <a:off x="6572250" y="5429250"/>
            <a:ext cx="4724400" cy="838200"/>
          </a:xfrm>
          <a:prstGeom prst="rect">
            <a:avLst/>
          </a:prstGeom>
          <a:solidFill>
            <a:srgbClr val="0B1726"/>
          </a:solidFill>
          <a:ln w="9525">
            <a:solidFill>
              <a:srgbClr val="1A324D"/>
            </a:solidFill>
            <a:prstDash val="solid"/>
          </a:ln>
        </p:spPr>
        <p:txBody>
          <a:bodyPr/>
          <a:lstStyle/>
          <a:p>
            <a:endParaRPr lang="en-US"/>
          </a:p>
        </p:txBody>
      </p:sp>
      <p:sp>
        <p:nvSpPr>
          <p:cNvPr id="48" name="Rectangle 47">
            <a:extLst>
              <a:ext uri="{FF2B5EF4-FFF2-40B4-BE49-F238E27FC236}">
                <a16:creationId xmlns:a16="http://schemas.microsoft.com/office/drawing/2014/main" id="{81371C2C-76FC-4A43-92D9-3F14FB0C45DB}"/>
              </a:ext>
            </a:extLst>
          </p:cNvPr>
          <p:cNvSpPr>
            <a:spLocks noGrp="1"/>
          </p:cNvSpPr>
          <p:nvPr/>
        </p:nvSpPr>
        <p:spPr>
          <a:xfrm>
            <a:off x="1104900" y="5562600"/>
            <a:ext cx="17145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750" b="1">
                <a:solidFill>
                  <a:srgbClr val="00D8FF"/>
                </a:solidFill>
                <a:latin typeface="Aptos"/>
                <a:ea typeface="Aptos"/>
                <a:cs typeface="Aptos"/>
              </a:defRPr>
            </a:pPr>
            <a:r>
              <a:rPr sz="750" b="1">
                <a:solidFill>
                  <a:srgbClr val="00D8FF"/>
                </a:solidFill>
                <a:latin typeface="Aptos"/>
                <a:ea typeface="Aptos"/>
                <a:cs typeface="Aptos"/>
              </a:rPr>
              <a:t>Final Product BOM</a:t>
            </a:r>
          </a:p>
        </p:txBody>
      </p:sp>
      <p:sp>
        <p:nvSpPr>
          <p:cNvPr id="49" name="Rectangle 48">
            <a:extLst>
              <a:ext uri="{FF2B5EF4-FFF2-40B4-BE49-F238E27FC236}">
                <a16:creationId xmlns:a16="http://schemas.microsoft.com/office/drawing/2014/main" id="{643629FD-DE9E-4F99-A195-5671FE7F3DE8}"/>
              </a:ext>
            </a:extLst>
          </p:cNvPr>
          <p:cNvSpPr>
            <a:spLocks noGrp="1"/>
          </p:cNvSpPr>
          <p:nvPr/>
        </p:nvSpPr>
        <p:spPr>
          <a:xfrm>
            <a:off x="1104900" y="5791200"/>
            <a:ext cx="409575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713" b="0">
                <a:solidFill>
                  <a:srgbClr val="A9B8CC"/>
                </a:solidFill>
                <a:latin typeface="Aptos"/>
                <a:ea typeface="Aptos"/>
                <a:cs typeface="Aptos"/>
              </a:defRPr>
            </a:pPr>
            <a:r>
              <a:rPr sz="713" b="0">
                <a:solidFill>
                  <a:srgbClr val="A9B8CC"/>
                </a:solidFill>
                <a:latin typeface="Aptos"/>
                <a:ea typeface="Aptos"/>
                <a:cs typeface="Aptos"/>
              </a:rPr>
              <a:t>Al-6061 15-fin heat sink | 50 mm fan | TIM / thermal pad | screws / standoffs / washers | fan guard if included</a:t>
            </a:r>
          </a:p>
        </p:txBody>
      </p:sp>
      <p:sp>
        <p:nvSpPr>
          <p:cNvPr id="50" name="Rectangle 49">
            <a:extLst>
              <a:ext uri="{FF2B5EF4-FFF2-40B4-BE49-F238E27FC236}">
                <a16:creationId xmlns:a16="http://schemas.microsoft.com/office/drawing/2014/main" id="{5EB5B6D5-F260-47E5-99B9-D261614AB8CD}"/>
              </a:ext>
            </a:extLst>
          </p:cNvPr>
          <p:cNvSpPr>
            <a:spLocks noGrp="1"/>
          </p:cNvSpPr>
          <p:nvPr/>
        </p:nvSpPr>
        <p:spPr>
          <a:xfrm>
            <a:off x="6781800" y="5562600"/>
            <a:ext cx="17145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750" b="1">
                <a:solidFill>
                  <a:srgbClr val="B7791F"/>
                </a:solidFill>
                <a:latin typeface="Aptos"/>
                <a:ea typeface="Aptos"/>
                <a:cs typeface="Aptos"/>
              </a:defRPr>
            </a:pPr>
            <a:r>
              <a:rPr sz="750" b="1">
                <a:solidFill>
                  <a:srgbClr val="B7791F"/>
                </a:solidFill>
                <a:latin typeface="Aptos"/>
                <a:ea typeface="Aptos"/>
                <a:cs typeface="Aptos"/>
              </a:rPr>
              <a:t>Prototype/Test BOM</a:t>
            </a:r>
          </a:p>
        </p:txBody>
      </p:sp>
      <p:sp>
        <p:nvSpPr>
          <p:cNvPr id="51" name="Rectangle 50">
            <a:extLst>
              <a:ext uri="{FF2B5EF4-FFF2-40B4-BE49-F238E27FC236}">
                <a16:creationId xmlns:a16="http://schemas.microsoft.com/office/drawing/2014/main" id="{A6A366EE-B374-4B49-8D35-FB87A0811CA4}"/>
              </a:ext>
            </a:extLst>
          </p:cNvPr>
          <p:cNvSpPr>
            <a:spLocks noGrp="1"/>
          </p:cNvSpPr>
          <p:nvPr/>
        </p:nvSpPr>
        <p:spPr>
          <a:xfrm>
            <a:off x="6781800" y="5791200"/>
            <a:ext cx="409575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713" b="0">
                <a:solidFill>
                  <a:srgbClr val="A9B8CC"/>
                </a:solidFill>
                <a:latin typeface="Aptos"/>
                <a:ea typeface="Aptos"/>
                <a:cs typeface="Aptos"/>
              </a:defRPr>
            </a:pPr>
            <a:r>
              <a:rPr sz="713" b="0">
                <a:solidFill>
                  <a:srgbClr val="A9B8CC"/>
                </a:solidFill>
                <a:latin typeface="Aptos"/>
                <a:ea typeface="Aptos"/>
                <a:cs typeface="Aptos"/>
              </a:rPr>
              <a:t>100 W heater block | thermocouples | data logger | fan power supply | test fixture / insulation | safety items</a:t>
            </a:r>
          </a:p>
        </p:txBody>
      </p:sp>
      <mc:AlternateContent xmlns:mc="http://schemas.openxmlformats.org/markup-compatibility/2006">
        <mc:Choice xmlns:am3d="http://schemas.microsoft.com/office/drawing/2017/model3d" Requires="am3d">
          <p:graphicFrame>
            <p:nvGraphicFramePr>
              <p:cNvPr id="53" name="3D Model 52">
                <a:extLst>
                  <a:ext uri="{FF2B5EF4-FFF2-40B4-BE49-F238E27FC236}">
                    <a16:creationId xmlns:a16="http://schemas.microsoft.com/office/drawing/2014/main" id="{C676D3AA-C93E-03FA-D453-31168ACFFEEC}"/>
                  </a:ext>
                </a:extLst>
              </p:cNvPr>
              <p:cNvGraphicFramePr>
                <a:graphicFrameLocks noChangeAspect="1"/>
              </p:cNvGraphicFramePr>
              <p:nvPr>
                <p:extLst>
                  <p:ext uri="{D42A27DB-BD31-4B8C-83A1-F6EECF244321}">
                    <p14:modId xmlns:p14="http://schemas.microsoft.com/office/powerpoint/2010/main" val="3190864057"/>
                  </p:ext>
                </p:extLst>
              </p:nvPr>
            </p:nvGraphicFramePr>
            <p:xfrm>
              <a:off x="5249773" y="1609725"/>
              <a:ext cx="1541552" cy="1570343"/>
            </p:xfrm>
            <a:graphic>
              <a:graphicData uri="http://schemas.microsoft.com/office/drawing/2017/model3d">
                <am3d:model3d r:embed="rId4">
                  <am3d:spPr>
                    <a:xfrm>
                      <a:off x="0" y="0"/>
                      <a:ext cx="1541552" cy="1570343"/>
                    </a:xfrm>
                    <a:prstGeom prst="rect">
                      <a:avLst/>
                    </a:prstGeom>
                  </am3d:spPr>
                  <am3d:camera>
                    <am3d:pos x="0" y="0" z="72189951"/>
                    <am3d:up dx="0" dy="36000000" dz="0"/>
                    <am3d:lookAt x="0" y="0" z="0"/>
                    <am3d:perspective fov="2700000"/>
                  </am3d:camera>
                  <am3d:trans>
                    <am3d:meterPerModelUnit n="19685039" d="1000000"/>
                    <am3d:preTrans dx="-3761193" dy="-3089552" dz="10732676"/>
                    <am3d:scale>
                      <am3d:sx n="1000000" d="1000000"/>
                      <am3d:sy n="1000000" d="1000000"/>
                      <am3d:sz n="1000000" d="1000000"/>
                    </am3d:scale>
                    <am3d:rot ax="-7108777" ay="922995" az="-9236554"/>
                    <am3d:postTrans dx="0" dy="0" dz="0"/>
                  </am3d:trans>
                  <am3d:raster rName="Office3DRenderer" rVer="16.0.8326">
                    <am3d:blip r:embed="rId5"/>
                  </am3d:raster>
                  <am3d:objViewport viewportSz="173005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3" name="3D Model 52">
                <a:extLst>
                  <a:ext uri="{FF2B5EF4-FFF2-40B4-BE49-F238E27FC236}">
                    <a16:creationId xmlns:a16="http://schemas.microsoft.com/office/drawing/2014/main" id="{C676D3AA-C93E-03FA-D453-31168ACFFEEC}"/>
                  </a:ext>
                </a:extLst>
              </p:cNvPr>
              <p:cNvPicPr>
                <a:picLocks noGrp="1" noRot="1" noChangeAspect="1" noMove="1" noResize="1" noEditPoints="1" noAdjustHandles="1" noChangeArrowheads="1" noChangeShapeType="1" noCrop="1"/>
              </p:cNvPicPr>
              <p:nvPr/>
            </p:nvPicPr>
            <p:blipFill>
              <a:blip r:embed="rId5"/>
              <a:stretch>
                <a:fillRect/>
              </a:stretch>
            </p:blipFill>
            <p:spPr>
              <a:xfrm>
                <a:off x="5249773" y="1609725"/>
                <a:ext cx="1541552" cy="157034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5" name="3D Model 54">
                <a:extLst>
                  <a:ext uri="{FF2B5EF4-FFF2-40B4-BE49-F238E27FC236}">
                    <a16:creationId xmlns:a16="http://schemas.microsoft.com/office/drawing/2014/main" id="{DFA493D2-D773-9198-F5A4-F748AB5D33A6}"/>
                  </a:ext>
                </a:extLst>
              </p:cNvPr>
              <p:cNvGraphicFramePr>
                <a:graphicFrameLocks noChangeAspect="1"/>
              </p:cNvGraphicFramePr>
              <p:nvPr>
                <p:extLst>
                  <p:ext uri="{D42A27DB-BD31-4B8C-83A1-F6EECF244321}">
                    <p14:modId xmlns:p14="http://schemas.microsoft.com/office/powerpoint/2010/main" val="1809043385"/>
                  </p:ext>
                </p:extLst>
              </p:nvPr>
            </p:nvGraphicFramePr>
            <p:xfrm>
              <a:off x="1015148" y="3876675"/>
              <a:ext cx="1399813" cy="1344307"/>
            </p:xfrm>
            <a:graphic>
              <a:graphicData uri="http://schemas.microsoft.com/office/drawing/2017/model3d">
                <am3d:model3d r:embed="rId6">
                  <am3d:spPr>
                    <a:xfrm>
                      <a:off x="0" y="0"/>
                      <a:ext cx="1399813" cy="1344307"/>
                    </a:xfrm>
                    <a:prstGeom prst="rect">
                      <a:avLst/>
                    </a:prstGeom>
                  </am3d:spPr>
                  <am3d:camera>
                    <am3d:pos x="0" y="0" z="66524830"/>
                    <am3d:up dx="0" dy="36000000" dz="0"/>
                    <am3d:lookAt x="0" y="0" z="0"/>
                    <am3d:perspective fov="2700000"/>
                  </am3d:camera>
                  <am3d:trans>
                    <am3d:meterPerModelUnit n="26313" d="1000000"/>
                    <am3d:preTrans dx="-24873152" dy="-23991258" dz="634955"/>
                    <am3d:scale>
                      <am3d:sx n="1000000" d="1000000"/>
                      <am3d:sy n="1000000" d="1000000"/>
                      <am3d:sz n="1000000" d="1000000"/>
                    </am3d:scale>
                    <am3d:rot ax="-3276998" ay="1137706" az="-1475027"/>
                    <am3d:postTrans dx="0" dy="0" dz="0"/>
                  </am3d:trans>
                  <am3d:raster rName="Office3DRenderer" rVer="16.0.8326">
                    <am3d:blip r:embed="rId7"/>
                  </am3d:raster>
                  <am3d:objViewport viewportSz="173833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5" name="3D Model 54">
                <a:extLst>
                  <a:ext uri="{FF2B5EF4-FFF2-40B4-BE49-F238E27FC236}">
                    <a16:creationId xmlns:a16="http://schemas.microsoft.com/office/drawing/2014/main" id="{DFA493D2-D773-9198-F5A4-F748AB5D33A6}"/>
                  </a:ext>
                </a:extLst>
              </p:cNvPr>
              <p:cNvPicPr>
                <a:picLocks noGrp="1" noRot="1" noChangeAspect="1" noMove="1" noResize="1" noEditPoints="1" noAdjustHandles="1" noChangeArrowheads="1" noChangeShapeType="1" noCrop="1"/>
              </p:cNvPicPr>
              <p:nvPr/>
            </p:nvPicPr>
            <p:blipFill>
              <a:blip r:embed="rId7"/>
              <a:stretch>
                <a:fillRect/>
              </a:stretch>
            </p:blipFill>
            <p:spPr>
              <a:xfrm>
                <a:off x="1015148" y="3876675"/>
                <a:ext cx="1399813" cy="1344307"/>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6" name="3D Model 55">
                <a:extLst>
                  <a:ext uri="{FF2B5EF4-FFF2-40B4-BE49-F238E27FC236}">
                    <a16:creationId xmlns:a16="http://schemas.microsoft.com/office/drawing/2014/main" id="{6D97AE01-5BA5-408C-C6FC-5D17CEC9260C}"/>
                  </a:ext>
                </a:extLst>
              </p:cNvPr>
              <p:cNvGraphicFramePr>
                <a:graphicFrameLocks noChangeAspect="1"/>
              </p:cNvGraphicFramePr>
              <p:nvPr>
                <p:extLst>
                  <p:ext uri="{D42A27DB-BD31-4B8C-83A1-F6EECF244321}">
                    <p14:modId xmlns:p14="http://schemas.microsoft.com/office/powerpoint/2010/main" val="2986649632"/>
                  </p:ext>
                </p:extLst>
              </p:nvPr>
            </p:nvGraphicFramePr>
            <p:xfrm rot="5400000" flipV="1">
              <a:off x="651999" y="2422316"/>
              <a:ext cx="1014239" cy="96131"/>
            </p:xfrm>
            <a:graphic>
              <a:graphicData uri="http://schemas.microsoft.com/office/drawing/2017/model3d">
                <am3d:model3d r:embed="rId8">
                  <am3d:spPr>
                    <a:xfrm rot="5400000" flipV="1">
                      <a:off x="0" y="0"/>
                      <a:ext cx="1014239" cy="96131"/>
                    </a:xfrm>
                    <a:prstGeom prst="rect">
                      <a:avLst/>
                    </a:prstGeom>
                  </am3d:spPr>
                  <am3d:camera>
                    <am3d:pos x="0" y="0" z="47456212"/>
                    <am3d:up dx="0" dy="36000000" dz="0"/>
                    <am3d:lookAt x="0" y="0" z="0"/>
                    <am3d:perspective fov="2700000"/>
                  </am3d:camera>
                  <am3d:trans>
                    <am3d:meterPerModelUnit n="17241" d="1000000"/>
                    <am3d:preTrans dx="-30080832" dy="-36029637" dz="72637661"/>
                    <am3d:scale>
                      <am3d:sx n="1000000" d="1000000"/>
                      <am3d:sy n="1000000" d="1000000"/>
                      <am3d:sz n="1000000" d="1000000"/>
                    </am3d:scale>
                    <am3d:rot ay="5400000"/>
                    <am3d:postTrans dx="0" dy="0" dz="0"/>
                  </am3d:trans>
                  <am3d:raster rName="Office3DRenderer" rVer="16.0.8326">
                    <am3d:blip r:embed="rId9"/>
                  </am3d:raster>
                  <am3d:objViewport viewportSz="106779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6" name="3D Model 55">
                <a:extLst>
                  <a:ext uri="{FF2B5EF4-FFF2-40B4-BE49-F238E27FC236}">
                    <a16:creationId xmlns:a16="http://schemas.microsoft.com/office/drawing/2014/main" id="{6D97AE01-5BA5-408C-C6FC-5D17CEC9260C}"/>
                  </a:ext>
                </a:extLst>
              </p:cNvPr>
              <p:cNvPicPr>
                <a:picLocks noGrp="1" noRot="1" noChangeAspect="1" noMove="1" noResize="1" noEditPoints="1" noAdjustHandles="1" noChangeArrowheads="1" noChangeShapeType="1" noCrop="1"/>
              </p:cNvPicPr>
              <p:nvPr/>
            </p:nvPicPr>
            <p:blipFill>
              <a:blip r:embed="rId9"/>
              <a:stretch>
                <a:fillRect/>
              </a:stretch>
            </p:blipFill>
            <p:spPr>
              <a:xfrm rot="5400000" flipV="1">
                <a:off x="651999" y="2422316"/>
                <a:ext cx="1014239" cy="96131"/>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7" name="3D Model 56">
                <a:extLst>
                  <a:ext uri="{FF2B5EF4-FFF2-40B4-BE49-F238E27FC236}">
                    <a16:creationId xmlns:a16="http://schemas.microsoft.com/office/drawing/2014/main" id="{A29864E8-3AA5-2771-9948-66CCC467F95F}"/>
                  </a:ext>
                </a:extLst>
              </p:cNvPr>
              <p:cNvGraphicFramePr>
                <a:graphicFrameLocks noChangeAspect="1"/>
              </p:cNvGraphicFramePr>
              <p:nvPr>
                <p:extLst>
                  <p:ext uri="{D42A27DB-BD31-4B8C-83A1-F6EECF244321}">
                    <p14:modId xmlns:p14="http://schemas.microsoft.com/office/powerpoint/2010/main" val="3178150461"/>
                  </p:ext>
                </p:extLst>
              </p:nvPr>
            </p:nvGraphicFramePr>
            <p:xfrm>
              <a:off x="8392202" y="1788261"/>
              <a:ext cx="1196524" cy="1339763"/>
            </p:xfrm>
            <a:graphic>
              <a:graphicData uri="http://schemas.microsoft.com/office/drawing/2017/model3d">
                <am3d:model3d r:embed="rId10">
                  <am3d:spPr>
                    <a:xfrm>
                      <a:off x="0" y="0"/>
                      <a:ext cx="1196524" cy="1339763"/>
                    </a:xfrm>
                    <a:prstGeom prst="rect">
                      <a:avLst/>
                    </a:prstGeom>
                  </am3d:spPr>
                  <am3d:camera>
                    <am3d:pos x="0" y="0" z="67999543"/>
                    <am3d:up dx="0" dy="36000000" dz="0"/>
                    <am3d:lookAt x="0" y="0" z="0"/>
                    <am3d:perspective fov="2700000"/>
                  </am3d:camera>
                  <am3d:trans>
                    <am3d:meterPerModelUnit n="20000" d="1000000"/>
                    <am3d:preTrans dx="-20464585" dy="-27313131" dz="45681551"/>
                    <am3d:scale>
                      <am3d:sx n="1000000" d="1000000"/>
                      <am3d:sy n="1000000" d="1000000"/>
                      <am3d:sz n="1000000" d="1000000"/>
                    </am3d:scale>
                    <am3d:rot ax="-8373066" ay="-2032702" az="9274876"/>
                    <am3d:postTrans dx="0" dy="0" dz="0"/>
                  </am3d:trans>
                  <am3d:raster rName="Office3DRenderer" rVer="16.0.8326">
                    <am3d:blip r:embed="rId11"/>
                  </am3d:raster>
                  <am3d:objViewport viewportSz="150055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7" name="3D Model 56">
                <a:extLst>
                  <a:ext uri="{FF2B5EF4-FFF2-40B4-BE49-F238E27FC236}">
                    <a16:creationId xmlns:a16="http://schemas.microsoft.com/office/drawing/2014/main" id="{A29864E8-3AA5-2771-9948-66CCC467F95F}"/>
                  </a:ext>
                </a:extLst>
              </p:cNvPr>
              <p:cNvPicPr>
                <a:picLocks noGrp="1" noRot="1" noChangeAspect="1" noMove="1" noResize="1" noEditPoints="1" noAdjustHandles="1" noChangeArrowheads="1" noChangeShapeType="1" noCrop="1"/>
              </p:cNvPicPr>
              <p:nvPr/>
            </p:nvPicPr>
            <p:blipFill>
              <a:blip r:embed="rId11"/>
              <a:stretch>
                <a:fillRect/>
              </a:stretch>
            </p:blipFill>
            <p:spPr>
              <a:xfrm>
                <a:off x="8392202" y="1788261"/>
                <a:ext cx="1196524" cy="133976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8" name="3D Model 57">
                <a:extLst>
                  <a:ext uri="{FF2B5EF4-FFF2-40B4-BE49-F238E27FC236}">
                    <a16:creationId xmlns:a16="http://schemas.microsoft.com/office/drawing/2014/main" id="{96E7A2EB-C29D-A401-13A0-47B517B0A156}"/>
                  </a:ext>
                </a:extLst>
              </p:cNvPr>
              <p:cNvGraphicFramePr>
                <a:graphicFrameLocks noChangeAspect="1"/>
              </p:cNvGraphicFramePr>
              <p:nvPr>
                <p:extLst>
                  <p:ext uri="{D42A27DB-BD31-4B8C-83A1-F6EECF244321}">
                    <p14:modId xmlns:p14="http://schemas.microsoft.com/office/powerpoint/2010/main" val="3315958105"/>
                  </p:ext>
                </p:extLst>
              </p:nvPr>
            </p:nvGraphicFramePr>
            <p:xfrm rot="5400000" flipV="1">
              <a:off x="892615" y="2371284"/>
              <a:ext cx="1014239" cy="96131"/>
            </p:xfrm>
            <a:graphic>
              <a:graphicData uri="http://schemas.microsoft.com/office/drawing/2017/model3d">
                <am3d:model3d r:embed="rId8">
                  <am3d:spPr>
                    <a:xfrm rot="5400000" flipV="1">
                      <a:off x="0" y="0"/>
                      <a:ext cx="1014239" cy="96131"/>
                    </a:xfrm>
                    <a:prstGeom prst="rect">
                      <a:avLst/>
                    </a:prstGeom>
                  </am3d:spPr>
                  <am3d:camera>
                    <am3d:pos x="0" y="0" z="47456212"/>
                    <am3d:up dx="0" dy="36000000" dz="0"/>
                    <am3d:lookAt x="0" y="0" z="0"/>
                    <am3d:perspective fov="2700000"/>
                  </am3d:camera>
                  <am3d:trans>
                    <am3d:meterPerModelUnit n="17241" d="1000000"/>
                    <am3d:preTrans dx="-30080832" dy="-36029637" dz="72637661"/>
                    <am3d:scale>
                      <am3d:sx n="1000000" d="1000000"/>
                      <am3d:sy n="1000000" d="1000000"/>
                      <am3d:sz n="1000000" d="1000000"/>
                    </am3d:scale>
                    <am3d:rot ay="5400000"/>
                    <am3d:postTrans dx="0" dy="0" dz="0"/>
                  </am3d:trans>
                  <am3d:raster rName="Office3DRenderer" rVer="16.0.8326">
                    <am3d:blip r:embed="rId9"/>
                  </am3d:raster>
                  <am3d:objViewport viewportSz="106779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8" name="3D Model 57">
                <a:extLst>
                  <a:ext uri="{FF2B5EF4-FFF2-40B4-BE49-F238E27FC236}">
                    <a16:creationId xmlns:a16="http://schemas.microsoft.com/office/drawing/2014/main" id="{96E7A2EB-C29D-A401-13A0-47B517B0A156}"/>
                  </a:ext>
                </a:extLst>
              </p:cNvPr>
              <p:cNvPicPr>
                <a:picLocks noGrp="1" noRot="1" noChangeAspect="1" noMove="1" noResize="1" noEditPoints="1" noAdjustHandles="1" noChangeArrowheads="1" noChangeShapeType="1" noCrop="1"/>
              </p:cNvPicPr>
              <p:nvPr/>
            </p:nvPicPr>
            <p:blipFill>
              <a:blip r:embed="rId9"/>
              <a:stretch>
                <a:fillRect/>
              </a:stretch>
            </p:blipFill>
            <p:spPr>
              <a:xfrm rot="5400000" flipV="1">
                <a:off x="892615" y="2371284"/>
                <a:ext cx="1014239" cy="96131"/>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9" name="3D Model 58">
                <a:extLst>
                  <a:ext uri="{FF2B5EF4-FFF2-40B4-BE49-F238E27FC236}">
                    <a16:creationId xmlns:a16="http://schemas.microsoft.com/office/drawing/2014/main" id="{47AFB0F7-9945-6DFC-6FC9-74E34817112B}"/>
                  </a:ext>
                </a:extLst>
              </p:cNvPr>
              <p:cNvGraphicFramePr>
                <a:graphicFrameLocks noChangeAspect="1"/>
              </p:cNvGraphicFramePr>
              <p:nvPr>
                <p:extLst>
                  <p:ext uri="{D42A27DB-BD31-4B8C-83A1-F6EECF244321}">
                    <p14:modId xmlns:p14="http://schemas.microsoft.com/office/powerpoint/2010/main" val="3686255315"/>
                  </p:ext>
                </p:extLst>
              </p:nvPr>
            </p:nvGraphicFramePr>
            <p:xfrm rot="5400000" flipV="1">
              <a:off x="1188771" y="2365113"/>
              <a:ext cx="1014239" cy="96131"/>
            </p:xfrm>
            <a:graphic>
              <a:graphicData uri="http://schemas.microsoft.com/office/drawing/2017/model3d">
                <am3d:model3d r:embed="rId8">
                  <am3d:spPr>
                    <a:xfrm rot="5400000" flipV="1">
                      <a:off x="0" y="0"/>
                      <a:ext cx="1014239" cy="96131"/>
                    </a:xfrm>
                    <a:prstGeom prst="rect">
                      <a:avLst/>
                    </a:prstGeom>
                  </am3d:spPr>
                  <am3d:camera>
                    <am3d:pos x="0" y="0" z="47456212"/>
                    <am3d:up dx="0" dy="36000000" dz="0"/>
                    <am3d:lookAt x="0" y="0" z="0"/>
                    <am3d:perspective fov="2700000"/>
                  </am3d:camera>
                  <am3d:trans>
                    <am3d:meterPerModelUnit n="17241" d="1000000"/>
                    <am3d:preTrans dx="-30080832" dy="-36029637" dz="72637661"/>
                    <am3d:scale>
                      <am3d:sx n="1000000" d="1000000"/>
                      <am3d:sy n="1000000" d="1000000"/>
                      <am3d:sz n="1000000" d="1000000"/>
                    </am3d:scale>
                    <am3d:rot ay="5400000"/>
                    <am3d:postTrans dx="0" dy="0" dz="0"/>
                  </am3d:trans>
                  <am3d:raster rName="Office3DRenderer" rVer="16.0.8326">
                    <am3d:blip r:embed="rId9"/>
                  </am3d:raster>
                  <am3d:objViewport viewportSz="106779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9" name="3D Model 58">
                <a:extLst>
                  <a:ext uri="{FF2B5EF4-FFF2-40B4-BE49-F238E27FC236}">
                    <a16:creationId xmlns:a16="http://schemas.microsoft.com/office/drawing/2014/main" id="{47AFB0F7-9945-6DFC-6FC9-74E34817112B}"/>
                  </a:ext>
                </a:extLst>
              </p:cNvPr>
              <p:cNvPicPr>
                <a:picLocks noGrp="1" noRot="1" noChangeAspect="1" noMove="1" noResize="1" noEditPoints="1" noAdjustHandles="1" noChangeArrowheads="1" noChangeShapeType="1" noCrop="1"/>
              </p:cNvPicPr>
              <p:nvPr/>
            </p:nvPicPr>
            <p:blipFill>
              <a:blip r:embed="rId9"/>
              <a:stretch>
                <a:fillRect/>
              </a:stretch>
            </p:blipFill>
            <p:spPr>
              <a:xfrm rot="5400000" flipV="1">
                <a:off x="1188771" y="2365113"/>
                <a:ext cx="1014239" cy="96131"/>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60" name="3D Model 59">
                <a:extLst>
                  <a:ext uri="{FF2B5EF4-FFF2-40B4-BE49-F238E27FC236}">
                    <a16:creationId xmlns:a16="http://schemas.microsoft.com/office/drawing/2014/main" id="{4F0E9A9C-179F-D6BC-3C67-0383ABD4F39A}"/>
                  </a:ext>
                </a:extLst>
              </p:cNvPr>
              <p:cNvGraphicFramePr>
                <a:graphicFrameLocks noChangeAspect="1"/>
              </p:cNvGraphicFramePr>
              <p:nvPr>
                <p:extLst>
                  <p:ext uri="{D42A27DB-BD31-4B8C-83A1-F6EECF244321}">
                    <p14:modId xmlns:p14="http://schemas.microsoft.com/office/powerpoint/2010/main" val="1312763457"/>
                  </p:ext>
                </p:extLst>
              </p:nvPr>
            </p:nvGraphicFramePr>
            <p:xfrm rot="5400000" flipV="1">
              <a:off x="1555729" y="2373599"/>
              <a:ext cx="1014278" cy="96130"/>
            </p:xfrm>
            <a:graphic>
              <a:graphicData uri="http://schemas.microsoft.com/office/drawing/2017/model3d">
                <am3d:model3d r:embed="rId8">
                  <am3d:spPr>
                    <a:xfrm rot="5400000" flipV="1">
                      <a:off x="0" y="0"/>
                      <a:ext cx="1014278" cy="96130"/>
                    </a:xfrm>
                    <a:prstGeom prst="rect">
                      <a:avLst/>
                    </a:prstGeom>
                    <a:noFill/>
                  </am3d:spPr>
                  <am3d:camera>
                    <am3d:pos x="0" y="0" z="47456212"/>
                    <am3d:up dx="0" dy="36000000" dz="0"/>
                    <am3d:lookAt x="0" y="0" z="0"/>
                    <am3d:perspective fov="2700000"/>
                  </am3d:camera>
                  <am3d:trans>
                    <am3d:meterPerModelUnit n="17241" d="1000000"/>
                    <am3d:preTrans dx="-30080832" dy="-36029637" dz="72637661"/>
                    <am3d:scale>
                      <am3d:sx n="1000000" d="1000000"/>
                      <am3d:sy n="1000000" d="1000000"/>
                      <am3d:sz n="1000000" d="1000000"/>
                    </am3d:scale>
                    <am3d:rot ay="5400000"/>
                    <am3d:postTrans dx="0" dy="0" dz="0"/>
                  </am3d:trans>
                  <am3d:raster rName="Office3DRenderer" rVer="16.0.8326">
                    <am3d:blip r:embed="rId12"/>
                  </am3d:raster>
                  <am3d:objViewport viewportSz="106778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0" name="3D Model 59">
                <a:extLst>
                  <a:ext uri="{FF2B5EF4-FFF2-40B4-BE49-F238E27FC236}">
                    <a16:creationId xmlns:a16="http://schemas.microsoft.com/office/drawing/2014/main" id="{4F0E9A9C-179F-D6BC-3C67-0383ABD4F39A}"/>
                  </a:ext>
                </a:extLst>
              </p:cNvPr>
              <p:cNvPicPr>
                <a:picLocks noGrp="1" noRot="1" noChangeAspect="1" noMove="1" noResize="1" noEditPoints="1" noAdjustHandles="1" noChangeArrowheads="1" noChangeShapeType="1" noCrop="1"/>
              </p:cNvPicPr>
              <p:nvPr/>
            </p:nvPicPr>
            <p:blipFill>
              <a:blip r:embed="rId12"/>
              <a:stretch>
                <a:fillRect/>
              </a:stretch>
            </p:blipFill>
            <p:spPr>
              <a:xfrm rot="5400000" flipV="1">
                <a:off x="1555729" y="2373599"/>
                <a:ext cx="1014278" cy="96130"/>
              </a:xfrm>
              <a:prstGeom prst="rect">
                <a:avLst/>
              </a:prstGeom>
              <a:noFill/>
            </p:spPr>
          </p:pic>
        </mc:Fallback>
      </mc:AlternateContent>
    </p:spTree>
    <p:extLst>
      <p:ext uri="{BB962C8B-B14F-4D97-AF65-F5344CB8AC3E}">
        <p14:creationId xmlns:p14="http://schemas.microsoft.com/office/powerpoint/2010/main" val="14384726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B0C10"/>
        </a:solidFill>
        <a:effectLst/>
      </p:bgPr>
    </p:bg>
    <p:spTree>
      <p:nvGrpSpPr>
        <p:cNvPr id="1" name="">
          <a:extLst>
            <a:ext uri="{FF2B5EF4-FFF2-40B4-BE49-F238E27FC236}">
              <a16:creationId xmlns:a16="http://schemas.microsoft.com/office/drawing/2014/main" id="{78D79EE4-9D03-A7BD-244C-EEC58B4F621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5D36E29-442D-3702-6663-62166978ABF1}"/>
              </a:ext>
            </a:extLst>
          </p:cNvPr>
          <p:cNvSpPr>
            <a:spLocks noGrp="1" noRot="1" noMove="1" noResize="1" noEditPoints="1" noAdjustHandles="1" noChangeArrowheads="1" noChangeShapeType="1"/>
          </p:cNvSpPr>
          <p:nvPr/>
        </p:nvSpPr>
        <p:spPr>
          <a:xfrm>
            <a:off x="762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3" name="Rectangle 2">
            <a:extLst>
              <a:ext uri="{FF2B5EF4-FFF2-40B4-BE49-F238E27FC236}">
                <a16:creationId xmlns:a16="http://schemas.microsoft.com/office/drawing/2014/main" id="{FEF785BB-2348-712E-5A6B-E5A7D936720B}"/>
              </a:ext>
            </a:extLst>
          </p:cNvPr>
          <p:cNvSpPr>
            <a:spLocks noGrp="1" noRot="1" noMove="1" noResize="1" noEditPoints="1" noAdjustHandles="1" noChangeArrowheads="1" noChangeShapeType="1"/>
          </p:cNvSpPr>
          <p:nvPr/>
        </p:nvSpPr>
        <p:spPr>
          <a:xfrm>
            <a:off x="1524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4" name="Rectangle 3">
            <a:extLst>
              <a:ext uri="{FF2B5EF4-FFF2-40B4-BE49-F238E27FC236}">
                <a16:creationId xmlns:a16="http://schemas.microsoft.com/office/drawing/2014/main" id="{60649430-ED4C-E2DC-419E-35B581630927}"/>
              </a:ext>
            </a:extLst>
          </p:cNvPr>
          <p:cNvSpPr>
            <a:spLocks noGrp="1" noRot="1" noMove="1" noResize="1" noEditPoints="1" noAdjustHandles="1" noChangeArrowheads="1" noChangeShapeType="1"/>
          </p:cNvSpPr>
          <p:nvPr/>
        </p:nvSpPr>
        <p:spPr>
          <a:xfrm>
            <a:off x="2286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5" name="Rectangle 4">
            <a:extLst>
              <a:ext uri="{FF2B5EF4-FFF2-40B4-BE49-F238E27FC236}">
                <a16:creationId xmlns:a16="http://schemas.microsoft.com/office/drawing/2014/main" id="{D3961147-91B2-99DD-A01B-0E424CA77DEB}"/>
              </a:ext>
            </a:extLst>
          </p:cNvPr>
          <p:cNvSpPr>
            <a:spLocks noGrp="1" noRot="1" noMove="1" noResize="1" noEditPoints="1" noAdjustHandles="1" noChangeArrowheads="1" noChangeShapeType="1"/>
          </p:cNvSpPr>
          <p:nvPr/>
        </p:nvSpPr>
        <p:spPr>
          <a:xfrm>
            <a:off x="3048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6" name="Rectangle 5">
            <a:extLst>
              <a:ext uri="{FF2B5EF4-FFF2-40B4-BE49-F238E27FC236}">
                <a16:creationId xmlns:a16="http://schemas.microsoft.com/office/drawing/2014/main" id="{0C49D4F5-715C-6664-952D-B89AF1A1ABB8}"/>
              </a:ext>
            </a:extLst>
          </p:cNvPr>
          <p:cNvSpPr>
            <a:spLocks noGrp="1"/>
          </p:cNvSpPr>
          <p:nvPr/>
        </p:nvSpPr>
        <p:spPr>
          <a:xfrm>
            <a:off x="3810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7" name="Rectangle 6">
            <a:extLst>
              <a:ext uri="{FF2B5EF4-FFF2-40B4-BE49-F238E27FC236}">
                <a16:creationId xmlns:a16="http://schemas.microsoft.com/office/drawing/2014/main" id="{8946F745-1200-739F-0FD7-BE77E755CCA8}"/>
              </a:ext>
            </a:extLst>
          </p:cNvPr>
          <p:cNvSpPr>
            <a:spLocks noGrp="1"/>
          </p:cNvSpPr>
          <p:nvPr/>
        </p:nvSpPr>
        <p:spPr>
          <a:xfrm>
            <a:off x="4572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8" name="Rectangle 7">
            <a:extLst>
              <a:ext uri="{FF2B5EF4-FFF2-40B4-BE49-F238E27FC236}">
                <a16:creationId xmlns:a16="http://schemas.microsoft.com/office/drawing/2014/main" id="{9B8C8254-F742-F3C1-8551-ED653FF1A922}"/>
              </a:ext>
            </a:extLst>
          </p:cNvPr>
          <p:cNvSpPr>
            <a:spLocks noGrp="1"/>
          </p:cNvSpPr>
          <p:nvPr/>
        </p:nvSpPr>
        <p:spPr>
          <a:xfrm>
            <a:off x="5334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9" name="Rectangle 8">
            <a:extLst>
              <a:ext uri="{FF2B5EF4-FFF2-40B4-BE49-F238E27FC236}">
                <a16:creationId xmlns:a16="http://schemas.microsoft.com/office/drawing/2014/main" id="{A8933F10-A234-DA9F-371E-FA2E24DCC6DA}"/>
              </a:ext>
            </a:extLst>
          </p:cNvPr>
          <p:cNvSpPr>
            <a:spLocks noGrp="1"/>
          </p:cNvSpPr>
          <p:nvPr/>
        </p:nvSpPr>
        <p:spPr>
          <a:xfrm>
            <a:off x="6096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0" name="Rectangle 9">
            <a:extLst>
              <a:ext uri="{FF2B5EF4-FFF2-40B4-BE49-F238E27FC236}">
                <a16:creationId xmlns:a16="http://schemas.microsoft.com/office/drawing/2014/main" id="{5CA7967E-8DA9-1736-7882-439839251773}"/>
              </a:ext>
            </a:extLst>
          </p:cNvPr>
          <p:cNvSpPr>
            <a:spLocks noGrp="1"/>
          </p:cNvSpPr>
          <p:nvPr/>
        </p:nvSpPr>
        <p:spPr>
          <a:xfrm>
            <a:off x="6858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1" name="Rectangle 10">
            <a:extLst>
              <a:ext uri="{FF2B5EF4-FFF2-40B4-BE49-F238E27FC236}">
                <a16:creationId xmlns:a16="http://schemas.microsoft.com/office/drawing/2014/main" id="{6A95A5CE-8DB3-E10D-61A4-90E5DD8F61D7}"/>
              </a:ext>
            </a:extLst>
          </p:cNvPr>
          <p:cNvSpPr>
            <a:spLocks noGrp="1" noRot="1" noMove="1" noResize="1" noEditPoints="1" noAdjustHandles="1" noChangeArrowheads="1" noChangeShapeType="1"/>
          </p:cNvSpPr>
          <p:nvPr/>
        </p:nvSpPr>
        <p:spPr>
          <a:xfrm>
            <a:off x="7620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2" name="Rectangle 11">
            <a:extLst>
              <a:ext uri="{FF2B5EF4-FFF2-40B4-BE49-F238E27FC236}">
                <a16:creationId xmlns:a16="http://schemas.microsoft.com/office/drawing/2014/main" id="{8111C30C-73CE-9B3E-799E-2E126D15C5E1}"/>
              </a:ext>
            </a:extLst>
          </p:cNvPr>
          <p:cNvSpPr>
            <a:spLocks noGrp="1" noRot="1" noMove="1" noResize="1" noEditPoints="1" noAdjustHandles="1" noChangeArrowheads="1" noChangeShapeType="1"/>
          </p:cNvSpPr>
          <p:nvPr/>
        </p:nvSpPr>
        <p:spPr>
          <a:xfrm>
            <a:off x="8382000" y="401505"/>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3" name="Rectangle 12">
            <a:extLst>
              <a:ext uri="{FF2B5EF4-FFF2-40B4-BE49-F238E27FC236}">
                <a16:creationId xmlns:a16="http://schemas.microsoft.com/office/drawing/2014/main" id="{6D7AD4DA-F869-6843-ECAF-1BEB5C161BE6}"/>
              </a:ext>
            </a:extLst>
          </p:cNvPr>
          <p:cNvSpPr>
            <a:spLocks noGrp="1" noRot="1" noMove="1" noResize="1" noEditPoints="1" noAdjustHandles="1" noChangeArrowheads="1" noChangeShapeType="1"/>
          </p:cNvSpPr>
          <p:nvPr/>
        </p:nvSpPr>
        <p:spPr>
          <a:xfrm>
            <a:off x="9144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4" name="Rectangle 13">
            <a:extLst>
              <a:ext uri="{FF2B5EF4-FFF2-40B4-BE49-F238E27FC236}">
                <a16:creationId xmlns:a16="http://schemas.microsoft.com/office/drawing/2014/main" id="{1191BD2A-4E55-DF9E-2CDA-28CDF24F1C0E}"/>
              </a:ext>
            </a:extLst>
          </p:cNvPr>
          <p:cNvSpPr>
            <a:spLocks noGrp="1" noRot="1" noMove="1" noResize="1" noEditPoints="1" noAdjustHandles="1" noChangeArrowheads="1" noChangeShapeType="1"/>
          </p:cNvSpPr>
          <p:nvPr/>
        </p:nvSpPr>
        <p:spPr>
          <a:xfrm>
            <a:off x="9906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5" name="Rectangle 14">
            <a:extLst>
              <a:ext uri="{FF2B5EF4-FFF2-40B4-BE49-F238E27FC236}">
                <a16:creationId xmlns:a16="http://schemas.microsoft.com/office/drawing/2014/main" id="{4454C7ED-A811-4EEB-0197-5CC6FA0B8814}"/>
              </a:ext>
            </a:extLst>
          </p:cNvPr>
          <p:cNvSpPr>
            <a:spLocks noGrp="1" noRot="1" noMove="1" noResize="1" noEditPoints="1" noAdjustHandles="1" noChangeArrowheads="1" noChangeShapeType="1"/>
          </p:cNvSpPr>
          <p:nvPr/>
        </p:nvSpPr>
        <p:spPr>
          <a:xfrm>
            <a:off x="10668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6" name="Rectangle 15">
            <a:extLst>
              <a:ext uri="{FF2B5EF4-FFF2-40B4-BE49-F238E27FC236}">
                <a16:creationId xmlns:a16="http://schemas.microsoft.com/office/drawing/2014/main" id="{656E8EFF-ADC1-7CC8-ADD4-5162FD9F836F}"/>
              </a:ext>
            </a:extLst>
          </p:cNvPr>
          <p:cNvSpPr>
            <a:spLocks noGrp="1" noRot="1" noMove="1" noResize="1" noEditPoints="1" noAdjustHandles="1" noChangeArrowheads="1" noChangeShapeType="1"/>
          </p:cNvSpPr>
          <p:nvPr/>
        </p:nvSpPr>
        <p:spPr>
          <a:xfrm>
            <a:off x="11430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7" name="Rectangle 16">
            <a:extLst>
              <a:ext uri="{FF2B5EF4-FFF2-40B4-BE49-F238E27FC236}">
                <a16:creationId xmlns:a16="http://schemas.microsoft.com/office/drawing/2014/main" id="{FA18DAA3-1AA5-9E1F-AC1F-CD2876CC4B16}"/>
              </a:ext>
            </a:extLst>
          </p:cNvPr>
          <p:cNvSpPr>
            <a:spLocks noGrp="1" noRot="1" noMove="1" noResize="1" noEditPoints="1" noAdjustHandles="1" noChangeArrowheads="1" noChangeShapeType="1"/>
          </p:cNvSpPr>
          <p:nvPr/>
        </p:nvSpPr>
        <p:spPr>
          <a:xfrm>
            <a:off x="0" y="762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19" name="Rectangle 18">
            <a:extLst>
              <a:ext uri="{FF2B5EF4-FFF2-40B4-BE49-F238E27FC236}">
                <a16:creationId xmlns:a16="http://schemas.microsoft.com/office/drawing/2014/main" id="{71FAD0F3-84FA-C0B7-5202-3988A79A8697}"/>
              </a:ext>
            </a:extLst>
          </p:cNvPr>
          <p:cNvSpPr>
            <a:spLocks noGrp="1"/>
          </p:cNvSpPr>
          <p:nvPr/>
        </p:nvSpPr>
        <p:spPr>
          <a:xfrm>
            <a:off x="0" y="2286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0" name="Rectangle 19">
            <a:extLst>
              <a:ext uri="{FF2B5EF4-FFF2-40B4-BE49-F238E27FC236}">
                <a16:creationId xmlns:a16="http://schemas.microsoft.com/office/drawing/2014/main" id="{A4EBC910-E58F-91E6-400A-B482C754520E}"/>
              </a:ext>
            </a:extLst>
          </p:cNvPr>
          <p:cNvSpPr>
            <a:spLocks noGrp="1"/>
          </p:cNvSpPr>
          <p:nvPr/>
        </p:nvSpPr>
        <p:spPr>
          <a:xfrm>
            <a:off x="0" y="3048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1" name="Rectangle 20">
            <a:extLst>
              <a:ext uri="{FF2B5EF4-FFF2-40B4-BE49-F238E27FC236}">
                <a16:creationId xmlns:a16="http://schemas.microsoft.com/office/drawing/2014/main" id="{1209D78D-F895-68A0-2576-8C152578FC02}"/>
              </a:ext>
            </a:extLst>
          </p:cNvPr>
          <p:cNvSpPr>
            <a:spLocks noGrp="1"/>
          </p:cNvSpPr>
          <p:nvPr/>
        </p:nvSpPr>
        <p:spPr>
          <a:xfrm>
            <a:off x="0" y="3810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2" name="Rectangle 21">
            <a:extLst>
              <a:ext uri="{FF2B5EF4-FFF2-40B4-BE49-F238E27FC236}">
                <a16:creationId xmlns:a16="http://schemas.microsoft.com/office/drawing/2014/main" id="{1F0E720A-4D98-955E-49E0-30C08F75F7E5}"/>
              </a:ext>
            </a:extLst>
          </p:cNvPr>
          <p:cNvSpPr>
            <a:spLocks noGrp="1"/>
          </p:cNvSpPr>
          <p:nvPr/>
        </p:nvSpPr>
        <p:spPr>
          <a:xfrm>
            <a:off x="0" y="4572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3" name="Rectangle 22">
            <a:extLst>
              <a:ext uri="{FF2B5EF4-FFF2-40B4-BE49-F238E27FC236}">
                <a16:creationId xmlns:a16="http://schemas.microsoft.com/office/drawing/2014/main" id="{17868216-B3F5-AF58-D37E-164E52F33557}"/>
              </a:ext>
            </a:extLst>
          </p:cNvPr>
          <p:cNvSpPr>
            <a:spLocks noGrp="1" noRot="1" noMove="1" noResize="1" noEditPoints="1" noAdjustHandles="1" noChangeArrowheads="1" noChangeShapeType="1"/>
          </p:cNvSpPr>
          <p:nvPr/>
        </p:nvSpPr>
        <p:spPr>
          <a:xfrm>
            <a:off x="0" y="5334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4" name="Rectangle 23">
            <a:extLst>
              <a:ext uri="{FF2B5EF4-FFF2-40B4-BE49-F238E27FC236}">
                <a16:creationId xmlns:a16="http://schemas.microsoft.com/office/drawing/2014/main" id="{F8DD308B-AB7A-EF72-0506-9708BD432106}"/>
              </a:ext>
            </a:extLst>
          </p:cNvPr>
          <p:cNvSpPr>
            <a:spLocks noGrp="1" noRot="1" noMove="1" noResize="1" noEditPoints="1" noAdjustHandles="1" noChangeArrowheads="1" noChangeShapeType="1"/>
          </p:cNvSpPr>
          <p:nvPr/>
        </p:nvSpPr>
        <p:spPr>
          <a:xfrm>
            <a:off x="0" y="6096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5" name="Rectangle 24">
            <a:extLst>
              <a:ext uri="{FF2B5EF4-FFF2-40B4-BE49-F238E27FC236}">
                <a16:creationId xmlns:a16="http://schemas.microsoft.com/office/drawing/2014/main" id="{E9245339-7E4B-3918-3F68-E2A7399953A9}"/>
              </a:ext>
            </a:extLst>
          </p:cNvPr>
          <p:cNvSpPr>
            <a:spLocks noGrp="1" noRot="1" noMove="1" noResize="1" noEditPoints="1" noAdjustHandles="1" noChangeArrowheads="1" noChangeShapeType="1"/>
          </p:cNvSpPr>
          <p:nvPr/>
        </p:nvSpPr>
        <p:spPr>
          <a:xfrm>
            <a:off x="514350" y="6191250"/>
            <a:ext cx="11163300" cy="9525"/>
          </a:xfrm>
          <a:prstGeom prst="rect">
            <a:avLst/>
          </a:prstGeom>
          <a:solidFill>
            <a:srgbClr val="1A324D"/>
          </a:solidFill>
          <a:ln w="0">
            <a:solidFill>
              <a:srgbClr val="000000">
                <a:alpha val="0"/>
              </a:srgbClr>
            </a:solidFill>
            <a:prstDash val="solid"/>
          </a:ln>
        </p:spPr>
        <p:txBody>
          <a:bodyPr/>
          <a:lstStyle/>
          <a:p>
            <a:endParaRPr lang="en-US"/>
          </a:p>
        </p:txBody>
      </p:sp>
      <p:sp>
        <p:nvSpPr>
          <p:cNvPr id="26" name="Rectangle 25">
            <a:extLst>
              <a:ext uri="{FF2B5EF4-FFF2-40B4-BE49-F238E27FC236}">
                <a16:creationId xmlns:a16="http://schemas.microsoft.com/office/drawing/2014/main" id="{BFA8C62A-5E01-0EAB-56CB-6C9F79F510AC}"/>
              </a:ext>
            </a:extLst>
          </p:cNvPr>
          <p:cNvSpPr>
            <a:spLocks noGrp="1" noRot="1" noMove="1" noResize="1" noEditPoints="1" noAdjustHandles="1" noChangeArrowheads="1" noChangeShapeType="1"/>
          </p:cNvSpPr>
          <p:nvPr/>
        </p:nvSpPr>
        <p:spPr>
          <a:xfrm>
            <a:off x="514350" y="6419850"/>
            <a:ext cx="41910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600" b="0">
                <a:solidFill>
                  <a:srgbClr val="A9B8CC"/>
                </a:solidFill>
                <a:latin typeface="Aptos"/>
                <a:ea typeface="Aptos"/>
                <a:cs typeface="Aptos"/>
              </a:defRPr>
            </a:pPr>
            <a:r>
              <a:rPr sz="600" b="0" dirty="0">
                <a:solidFill>
                  <a:srgbClr val="A9B8CC"/>
                </a:solidFill>
                <a:latin typeface="Aptos"/>
                <a:ea typeface="Aptos"/>
                <a:cs typeface="Aptos"/>
              </a:rPr>
              <a:t>ENGG 114 Heat Sink Review | modeled boundary conditions</a:t>
            </a:r>
          </a:p>
        </p:txBody>
      </p:sp>
      <p:sp>
        <p:nvSpPr>
          <p:cNvPr id="27" name="Rectangle 26">
            <a:extLst>
              <a:ext uri="{FF2B5EF4-FFF2-40B4-BE49-F238E27FC236}">
                <a16:creationId xmlns:a16="http://schemas.microsoft.com/office/drawing/2014/main" id="{0219D3C0-0DEB-C983-C6A9-E67FEB7E28E7}"/>
              </a:ext>
            </a:extLst>
          </p:cNvPr>
          <p:cNvSpPr>
            <a:spLocks noGrp="1" noRot="1" noMove="1" noResize="1" noEditPoints="1" noAdjustHandles="1" noChangeArrowheads="1" noChangeShapeType="1"/>
          </p:cNvSpPr>
          <p:nvPr/>
        </p:nvSpPr>
        <p:spPr>
          <a:xfrm>
            <a:off x="11334750" y="6400800"/>
            <a:ext cx="3429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900" b="0">
                <a:solidFill>
                  <a:srgbClr val="FFFFFF"/>
                </a:solidFill>
                <a:latin typeface="Aptos"/>
                <a:ea typeface="Aptos"/>
                <a:cs typeface="Aptos"/>
              </a:defRPr>
            </a:pPr>
            <a:r>
              <a:rPr sz="900" b="0">
                <a:solidFill>
                  <a:srgbClr val="FFFFFF"/>
                </a:solidFill>
                <a:latin typeface="Aptos"/>
                <a:ea typeface="Aptos"/>
                <a:cs typeface="Aptos"/>
              </a:rPr>
              <a:t>13</a:t>
            </a:r>
          </a:p>
        </p:txBody>
      </p:sp>
      <mc:AlternateContent xmlns:mc="http://schemas.openxmlformats.org/markup-compatibility/2006">
        <mc:Choice xmlns:am3d="http://schemas.microsoft.com/office/drawing/2017/model3d" Requires="am3d">
          <p:graphicFrame>
            <p:nvGraphicFramePr>
              <p:cNvPr id="54" name="3D Model 53">
                <a:extLst>
                  <a:ext uri="{FF2B5EF4-FFF2-40B4-BE49-F238E27FC236}">
                    <a16:creationId xmlns:a16="http://schemas.microsoft.com/office/drawing/2014/main" id="{4CF5CC17-5F96-075E-97D9-29E565EB08F6}"/>
                  </a:ext>
                </a:extLst>
              </p:cNvPr>
              <p:cNvGraphicFramePr>
                <a:graphicFrameLocks noChangeAspect="1"/>
              </p:cNvGraphicFramePr>
              <p:nvPr>
                <p:extLst>
                  <p:ext uri="{D42A27DB-BD31-4B8C-83A1-F6EECF244321}">
                    <p14:modId xmlns:p14="http://schemas.microsoft.com/office/powerpoint/2010/main" val="3698095345"/>
                  </p:ext>
                </p:extLst>
              </p:nvPr>
            </p:nvGraphicFramePr>
            <p:xfrm>
              <a:off x="3795239" y="2034643"/>
              <a:ext cx="1863734" cy="3152775"/>
            </p:xfrm>
            <a:graphic>
              <a:graphicData uri="http://schemas.microsoft.com/office/drawing/2017/model3d">
                <am3d:model3d r:embed="rId3">
                  <am3d:spPr>
                    <a:xfrm>
                      <a:off x="0" y="0"/>
                      <a:ext cx="1863734" cy="3152775"/>
                    </a:xfrm>
                    <a:prstGeom prst="rect">
                      <a:avLst/>
                    </a:prstGeom>
                  </am3d:spPr>
                  <am3d:camera>
                    <am3d:pos x="0" y="0" z="72189951"/>
                    <am3d:up dx="0" dy="36000000" dz="0"/>
                    <am3d:lookAt x="0" y="0" z="0"/>
                    <am3d:perspective fov="2700000"/>
                  </am3d:camera>
                  <am3d:trans>
                    <am3d:meterPerModelUnit n="19685039" d="1000000"/>
                    <am3d:preTrans dx="-3761193" dy="-3089552" dz="10732676"/>
                    <am3d:scale>
                      <am3d:sx n="1000000" d="1000000"/>
                      <am3d:sy n="1000000" d="1000000"/>
                      <am3d:sz n="1000000" d="1000000"/>
                    </am3d:scale>
                    <am3d:rot ax="-5399805" ay="114479" az="5404567"/>
                    <am3d:postTrans dx="0" dy="0" dz="0"/>
                  </am3d:trans>
                  <am3d:raster rName="Office3DRenderer" rVer="16.0.8326">
                    <am3d:blip r:embed="rId4"/>
                  </am3d:raster>
                  <am3d:objViewport viewportSz="384680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4" name="3D Model 53">
                <a:extLst>
                  <a:ext uri="{FF2B5EF4-FFF2-40B4-BE49-F238E27FC236}">
                    <a16:creationId xmlns:a16="http://schemas.microsoft.com/office/drawing/2014/main" id="{4CF5CC17-5F96-075E-97D9-29E565EB08F6}"/>
                  </a:ext>
                </a:extLst>
              </p:cNvPr>
              <p:cNvPicPr>
                <a:picLocks noGrp="1" noRot="1" noChangeAspect="1" noMove="1" noResize="1" noEditPoints="1" noAdjustHandles="1" noChangeArrowheads="1" noChangeShapeType="1" noCrop="1"/>
              </p:cNvPicPr>
              <p:nvPr/>
            </p:nvPicPr>
            <p:blipFill>
              <a:blip r:embed="rId4"/>
              <a:stretch>
                <a:fillRect/>
              </a:stretch>
            </p:blipFill>
            <p:spPr>
              <a:xfrm>
                <a:off x="3795239" y="2034643"/>
                <a:ext cx="1863734" cy="315277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8" name="3D Model 57">
                <a:extLst>
                  <a:ext uri="{FF2B5EF4-FFF2-40B4-BE49-F238E27FC236}">
                    <a16:creationId xmlns:a16="http://schemas.microsoft.com/office/drawing/2014/main" id="{47561563-D151-D814-377D-5881E15CE668}"/>
                  </a:ext>
                </a:extLst>
              </p:cNvPr>
              <p:cNvGraphicFramePr>
                <a:graphicFrameLocks noChangeAspect="1"/>
              </p:cNvGraphicFramePr>
              <p:nvPr>
                <p:extLst>
                  <p:ext uri="{D42A27DB-BD31-4B8C-83A1-F6EECF244321}">
                    <p14:modId xmlns:p14="http://schemas.microsoft.com/office/powerpoint/2010/main" val="443364283"/>
                  </p:ext>
                </p:extLst>
              </p:nvPr>
            </p:nvGraphicFramePr>
            <p:xfrm rot="10560349" flipV="1">
              <a:off x="6850076" y="4540060"/>
              <a:ext cx="2274616" cy="447292"/>
            </p:xfrm>
            <a:graphic>
              <a:graphicData uri="http://schemas.microsoft.com/office/drawing/2017/model3d">
                <am3d:model3d r:embed="rId5">
                  <am3d:spPr>
                    <a:xfrm rot="10560349" flipV="1">
                      <a:off x="0" y="0"/>
                      <a:ext cx="2274616" cy="447292"/>
                    </a:xfrm>
                    <a:prstGeom prst="rect">
                      <a:avLst/>
                    </a:prstGeom>
                    <a:noFill/>
                  </am3d:spPr>
                  <am3d:camera>
                    <am3d:pos x="0" y="0" z="47456212"/>
                    <am3d:up dx="0" dy="36000000" dz="0"/>
                    <am3d:lookAt x="0" y="0" z="0"/>
                    <am3d:perspective fov="2700000"/>
                  </am3d:camera>
                  <am3d:trans>
                    <am3d:meterPerModelUnit n="17241" d="1000000"/>
                    <am3d:preTrans dx="-30080832" dy="-36029637" dz="72637661"/>
                    <am3d:scale>
                      <am3d:sx n="1000000" d="1000000"/>
                      <am3d:sy n="1000000" d="1000000"/>
                      <am3d:sz n="1000000" d="1000000"/>
                    </am3d:scale>
                    <am3d:rot ax="-7120327" ay="-1124468" az="-4579212"/>
                    <am3d:postTrans dx="0" dy="0" dz="0"/>
                  </am3d:trans>
                  <am3d:raster rName="Office3DRenderer" rVer="16.0.8326">
                    <am3d:blip r:embed="rId6"/>
                  </am3d:raster>
                  <am3d:objViewport viewportSz="227744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8" name="3D Model 57">
                <a:extLst>
                  <a:ext uri="{FF2B5EF4-FFF2-40B4-BE49-F238E27FC236}">
                    <a16:creationId xmlns:a16="http://schemas.microsoft.com/office/drawing/2014/main" id="{47561563-D151-D814-377D-5881E15CE668}"/>
                  </a:ext>
                </a:extLst>
              </p:cNvPr>
              <p:cNvPicPr>
                <a:picLocks noGrp="1" noRot="1" noChangeAspect="1" noMove="1" noResize="1" noEditPoints="1" noAdjustHandles="1" noChangeArrowheads="1" noChangeShapeType="1" noCrop="1"/>
              </p:cNvPicPr>
              <p:nvPr/>
            </p:nvPicPr>
            <p:blipFill>
              <a:blip r:embed="rId6"/>
              <a:stretch>
                <a:fillRect/>
              </a:stretch>
            </p:blipFill>
            <p:spPr>
              <a:xfrm rot="10560349" flipV="1">
                <a:off x="6850076" y="4540060"/>
                <a:ext cx="2274616" cy="447292"/>
              </a:xfrm>
              <a:prstGeom prst="rect">
                <a:avLst/>
              </a:prstGeom>
              <a:noFill/>
            </p:spPr>
          </p:pic>
        </mc:Fallback>
      </mc:AlternateContent>
      <mc:AlternateContent xmlns:mc="http://schemas.openxmlformats.org/markup-compatibility/2006">
        <mc:Choice xmlns:am3d="http://schemas.microsoft.com/office/drawing/2017/model3d" Requires="am3d">
          <p:graphicFrame>
            <p:nvGraphicFramePr>
              <p:cNvPr id="59" name="3D Model 58">
                <a:extLst>
                  <a:ext uri="{FF2B5EF4-FFF2-40B4-BE49-F238E27FC236}">
                    <a16:creationId xmlns:a16="http://schemas.microsoft.com/office/drawing/2014/main" id="{A7D770FA-1C68-3CD2-198B-04906C415780}"/>
                  </a:ext>
                </a:extLst>
              </p:cNvPr>
              <p:cNvGraphicFramePr>
                <a:graphicFrameLocks noChangeAspect="1"/>
              </p:cNvGraphicFramePr>
              <p:nvPr>
                <p:extLst>
                  <p:ext uri="{D42A27DB-BD31-4B8C-83A1-F6EECF244321}">
                    <p14:modId xmlns:p14="http://schemas.microsoft.com/office/powerpoint/2010/main" val="2859548471"/>
                  </p:ext>
                </p:extLst>
              </p:nvPr>
            </p:nvGraphicFramePr>
            <p:xfrm rot="9594666" flipV="1">
              <a:off x="6794338" y="4067499"/>
              <a:ext cx="2192165" cy="1028053"/>
            </p:xfrm>
            <a:graphic>
              <a:graphicData uri="http://schemas.microsoft.com/office/drawing/2017/model3d">
                <am3d:model3d r:embed="rId5">
                  <am3d:spPr>
                    <a:xfrm rot="9594666" flipV="1">
                      <a:off x="0" y="0"/>
                      <a:ext cx="2192165" cy="1028053"/>
                    </a:xfrm>
                    <a:prstGeom prst="rect">
                      <a:avLst/>
                    </a:prstGeom>
                    <a:noFill/>
                  </am3d:spPr>
                  <am3d:camera>
                    <am3d:pos x="0" y="0" z="47456212"/>
                    <am3d:up dx="0" dy="36000000" dz="0"/>
                    <am3d:lookAt x="0" y="0" z="0"/>
                    <am3d:perspective fov="2700000"/>
                  </am3d:camera>
                  <am3d:trans>
                    <am3d:meterPerModelUnit n="17241" d="1000000"/>
                    <am3d:preTrans dx="-30080832" dy="-36029637" dz="72637661"/>
                    <am3d:scale>
                      <am3d:sx n="1000000" d="1000000"/>
                      <am3d:sy n="1000000" d="1000000"/>
                      <am3d:sz n="1000000" d="1000000"/>
                    </am3d:scale>
                    <am3d:rot ax="-7400936" ay="-770480" az="-3730577"/>
                    <am3d:postTrans dx="0" dy="0" dz="0"/>
                  </am3d:trans>
                  <am3d:raster rName="Office3DRenderer" rVer="16.0.8326">
                    <am3d:blip r:embed="rId7"/>
                  </am3d:raster>
                  <am3d:objViewport viewportSz="227744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9" name="3D Model 58">
                <a:extLst>
                  <a:ext uri="{FF2B5EF4-FFF2-40B4-BE49-F238E27FC236}">
                    <a16:creationId xmlns:a16="http://schemas.microsoft.com/office/drawing/2014/main" id="{A7D770FA-1C68-3CD2-198B-04906C415780}"/>
                  </a:ext>
                </a:extLst>
              </p:cNvPr>
              <p:cNvPicPr>
                <a:picLocks noGrp="1" noRot="1" noChangeAspect="1" noMove="1" noResize="1" noEditPoints="1" noAdjustHandles="1" noChangeArrowheads="1" noChangeShapeType="1" noCrop="1"/>
              </p:cNvPicPr>
              <p:nvPr/>
            </p:nvPicPr>
            <p:blipFill>
              <a:blip r:embed="rId7"/>
              <a:stretch>
                <a:fillRect/>
              </a:stretch>
            </p:blipFill>
            <p:spPr>
              <a:xfrm rot="9594666" flipV="1">
                <a:off x="6794338" y="4067499"/>
                <a:ext cx="2192165" cy="1028053"/>
              </a:xfrm>
              <a:prstGeom prst="rect">
                <a:avLst/>
              </a:prstGeom>
              <a:noFill/>
            </p:spPr>
          </p:pic>
        </mc:Fallback>
      </mc:AlternateContent>
      <mc:AlternateContent xmlns:mc="http://schemas.openxmlformats.org/markup-compatibility/2006">
        <mc:Choice xmlns:am3d="http://schemas.microsoft.com/office/drawing/2017/model3d" Requires="am3d">
          <p:graphicFrame>
            <p:nvGraphicFramePr>
              <p:cNvPr id="60" name="3D Model 59">
                <a:extLst>
                  <a:ext uri="{FF2B5EF4-FFF2-40B4-BE49-F238E27FC236}">
                    <a16:creationId xmlns:a16="http://schemas.microsoft.com/office/drawing/2014/main" id="{5586F7A9-B79D-6C75-F132-5D6DF779B9C5}"/>
                  </a:ext>
                </a:extLst>
              </p:cNvPr>
              <p:cNvGraphicFramePr>
                <a:graphicFrameLocks noChangeAspect="1"/>
              </p:cNvGraphicFramePr>
              <p:nvPr>
                <p:extLst>
                  <p:ext uri="{D42A27DB-BD31-4B8C-83A1-F6EECF244321}">
                    <p14:modId xmlns:p14="http://schemas.microsoft.com/office/powerpoint/2010/main" val="3707355447"/>
                  </p:ext>
                </p:extLst>
              </p:nvPr>
            </p:nvGraphicFramePr>
            <p:xfrm rot="9594666" flipV="1">
              <a:off x="6851426" y="2133887"/>
              <a:ext cx="2188221" cy="1050675"/>
            </p:xfrm>
            <a:graphic>
              <a:graphicData uri="http://schemas.microsoft.com/office/drawing/2017/model3d">
                <am3d:model3d r:embed="rId5">
                  <am3d:spPr>
                    <a:xfrm rot="9594666" flipV="1">
                      <a:off x="0" y="0"/>
                      <a:ext cx="2188221" cy="1050675"/>
                    </a:xfrm>
                    <a:prstGeom prst="rect">
                      <a:avLst/>
                    </a:prstGeom>
                    <a:noFill/>
                  </am3d:spPr>
                  <am3d:camera>
                    <am3d:pos x="0" y="0" z="47456212"/>
                    <am3d:up dx="0" dy="36000000" dz="0"/>
                    <am3d:lookAt x="0" y="0" z="0"/>
                    <am3d:perspective fov="2700000"/>
                  </am3d:camera>
                  <am3d:trans>
                    <am3d:meterPerModelUnit n="17241" d="1000000"/>
                    <am3d:preTrans dx="-30080832" dy="-36029637" dz="72637661"/>
                    <am3d:scale>
                      <am3d:sx n="1000000" d="1000000"/>
                      <am3d:sy n="1000000" d="1000000"/>
                      <am3d:sz n="1000000" d="1000000"/>
                    </am3d:scale>
                    <am3d:rot ax="-9686113" ay="4406022" az="-8310249"/>
                    <am3d:postTrans dx="0" dy="0" dz="0"/>
                  </am3d:trans>
                  <am3d:raster rName="Office3DRenderer" rVer="16.0.8326">
                    <am3d:blip r:embed="rId8"/>
                  </am3d:raster>
                  <am3d:objViewport viewportSz="227744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0" name="3D Model 59">
                <a:extLst>
                  <a:ext uri="{FF2B5EF4-FFF2-40B4-BE49-F238E27FC236}">
                    <a16:creationId xmlns:a16="http://schemas.microsoft.com/office/drawing/2014/main" id="{5586F7A9-B79D-6C75-F132-5D6DF779B9C5}"/>
                  </a:ext>
                </a:extLst>
              </p:cNvPr>
              <p:cNvPicPr>
                <a:picLocks noGrp="1" noRot="1" noChangeAspect="1" noMove="1" noResize="1" noEditPoints="1" noAdjustHandles="1" noChangeArrowheads="1" noChangeShapeType="1" noCrop="1"/>
              </p:cNvPicPr>
              <p:nvPr/>
            </p:nvPicPr>
            <p:blipFill>
              <a:blip r:embed="rId8"/>
              <a:stretch>
                <a:fillRect/>
              </a:stretch>
            </p:blipFill>
            <p:spPr>
              <a:xfrm rot="9594666" flipV="1">
                <a:off x="6851426" y="2133887"/>
                <a:ext cx="2188221" cy="1050675"/>
              </a:xfrm>
              <a:prstGeom prst="rect">
                <a:avLst/>
              </a:prstGeom>
              <a:noFill/>
            </p:spPr>
          </p:pic>
        </mc:Fallback>
      </mc:AlternateContent>
      <mc:AlternateContent xmlns:mc="http://schemas.openxmlformats.org/markup-compatibility/2006">
        <mc:Choice xmlns:am3d="http://schemas.microsoft.com/office/drawing/2017/model3d" Requires="am3d">
          <p:graphicFrame>
            <p:nvGraphicFramePr>
              <p:cNvPr id="61" name="3D Model 60">
                <a:extLst>
                  <a:ext uri="{FF2B5EF4-FFF2-40B4-BE49-F238E27FC236}">
                    <a16:creationId xmlns:a16="http://schemas.microsoft.com/office/drawing/2014/main" id="{81FD0171-D7B5-5A01-E58B-48C76D8F3D43}"/>
                  </a:ext>
                </a:extLst>
              </p:cNvPr>
              <p:cNvGraphicFramePr>
                <a:graphicFrameLocks noChangeAspect="1"/>
              </p:cNvGraphicFramePr>
              <p:nvPr>
                <p:extLst>
                  <p:ext uri="{D42A27DB-BD31-4B8C-83A1-F6EECF244321}">
                    <p14:modId xmlns:p14="http://schemas.microsoft.com/office/powerpoint/2010/main" val="1589144453"/>
                  </p:ext>
                </p:extLst>
              </p:nvPr>
            </p:nvGraphicFramePr>
            <p:xfrm rot="9594666" flipV="1">
              <a:off x="6775456" y="1930654"/>
              <a:ext cx="2203294" cy="1040110"/>
            </p:xfrm>
            <a:graphic>
              <a:graphicData uri="http://schemas.microsoft.com/office/drawing/2017/model3d">
                <am3d:model3d r:embed="rId5">
                  <am3d:spPr>
                    <a:xfrm rot="9594666" flipV="1">
                      <a:off x="0" y="0"/>
                      <a:ext cx="2203294" cy="1040110"/>
                    </a:xfrm>
                    <a:prstGeom prst="rect">
                      <a:avLst/>
                    </a:prstGeom>
                    <a:noFill/>
                  </am3d:spPr>
                  <am3d:camera>
                    <am3d:pos x="0" y="0" z="47456212"/>
                    <am3d:up dx="0" dy="36000000" dz="0"/>
                    <am3d:lookAt x="0" y="0" z="0"/>
                    <am3d:perspective fov="2700000"/>
                  </am3d:camera>
                  <am3d:trans>
                    <am3d:meterPerModelUnit n="17241" d="1000000"/>
                    <am3d:preTrans dx="-30080832" dy="-36029637" dz="72637661"/>
                    <am3d:scale>
                      <am3d:sx n="1000000" d="1000000"/>
                      <am3d:sy n="1000000" d="1000000"/>
                      <am3d:sz n="1000000" d="1000000"/>
                    </am3d:scale>
                    <am3d:rot ax="-6600516" ay="1067670" az="-4593917"/>
                    <am3d:postTrans dx="0" dy="0" dz="0"/>
                  </am3d:trans>
                  <am3d:raster rName="Office3DRenderer" rVer="16.0.8326">
                    <am3d:blip r:embed="rId9"/>
                  </am3d:raster>
                  <am3d:objViewport viewportSz="227744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1" name="3D Model 60">
                <a:extLst>
                  <a:ext uri="{FF2B5EF4-FFF2-40B4-BE49-F238E27FC236}">
                    <a16:creationId xmlns:a16="http://schemas.microsoft.com/office/drawing/2014/main" id="{81FD0171-D7B5-5A01-E58B-48C76D8F3D43}"/>
                  </a:ext>
                </a:extLst>
              </p:cNvPr>
              <p:cNvPicPr>
                <a:picLocks noGrp="1" noRot="1" noChangeAspect="1" noMove="1" noResize="1" noEditPoints="1" noAdjustHandles="1" noChangeArrowheads="1" noChangeShapeType="1" noCrop="1"/>
              </p:cNvPicPr>
              <p:nvPr/>
            </p:nvPicPr>
            <p:blipFill>
              <a:blip r:embed="rId9"/>
              <a:stretch>
                <a:fillRect/>
              </a:stretch>
            </p:blipFill>
            <p:spPr>
              <a:xfrm rot="9594666" flipV="1">
                <a:off x="6775456" y="1930654"/>
                <a:ext cx="2203294" cy="1040110"/>
              </a:xfrm>
              <a:prstGeom prst="rect">
                <a:avLst/>
              </a:prstGeom>
              <a:noFill/>
            </p:spPr>
          </p:pic>
        </mc:Fallback>
      </mc:AlternateContent>
      <mc:AlternateContent xmlns:mc="http://schemas.openxmlformats.org/markup-compatibility/2006">
        <mc:Choice xmlns:am3d="http://schemas.microsoft.com/office/drawing/2017/model3d" Requires="am3d">
          <p:graphicFrame>
            <p:nvGraphicFramePr>
              <p:cNvPr id="62" name="3D Model 61">
                <a:extLst>
                  <a:ext uri="{FF2B5EF4-FFF2-40B4-BE49-F238E27FC236}">
                    <a16:creationId xmlns:a16="http://schemas.microsoft.com/office/drawing/2014/main" id="{165BFB0B-578A-5A57-8611-EF53DF7B70D3}"/>
                  </a:ext>
                </a:extLst>
              </p:cNvPr>
              <p:cNvGraphicFramePr>
                <a:graphicFrameLocks noChangeAspect="1"/>
              </p:cNvGraphicFramePr>
              <p:nvPr>
                <p:extLst>
                  <p:ext uri="{D42A27DB-BD31-4B8C-83A1-F6EECF244321}">
                    <p14:modId xmlns:p14="http://schemas.microsoft.com/office/powerpoint/2010/main" val="3708128794"/>
                  </p:ext>
                </p:extLst>
              </p:nvPr>
            </p:nvGraphicFramePr>
            <p:xfrm flipH="1">
              <a:off x="2974593" y="2048930"/>
              <a:ext cx="136341" cy="2918357"/>
            </p:xfrm>
            <a:graphic>
              <a:graphicData uri="http://schemas.microsoft.com/office/drawing/2017/model3d">
                <am3d:model3d r:embed="rId10">
                  <am3d:spPr>
                    <a:xfrm flipH="1">
                      <a:off x="0" y="0"/>
                      <a:ext cx="136341" cy="2918357"/>
                    </a:xfrm>
                    <a:prstGeom prst="rect">
                      <a:avLst/>
                    </a:prstGeom>
                  </am3d:spPr>
                  <am3d:camera>
                    <am3d:pos x="0" y="0" z="66524830"/>
                    <am3d:up dx="0" dy="36000000" dz="0"/>
                    <am3d:lookAt x="0" y="0" z="0"/>
                    <am3d:perspective fov="2700000"/>
                  </am3d:camera>
                  <am3d:trans>
                    <am3d:meterPerModelUnit n="26313" d="1000000"/>
                    <am3d:preTrans dx="-24873152" dy="-23991258" dz="634955"/>
                    <am3d:scale>
                      <am3d:sx n="1000000" d="1000000"/>
                      <am3d:sy n="1000000" d="1000000"/>
                      <am3d:sz n="1000000" d="1000000"/>
                    </am3d:scale>
                    <am3d:rot ax="-5379480" ay="794768" az="-5310311"/>
                    <am3d:postTrans dx="0" dy="0" dz="0"/>
                  </am3d:trans>
                  <am3d:raster rName="Office3DRenderer" rVer="16.0.8326">
                    <am3d:blip r:embed="rId11"/>
                  </am3d:raster>
                  <am3d:objViewport viewportSz="296674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2" name="3D Model 61">
                <a:extLst>
                  <a:ext uri="{FF2B5EF4-FFF2-40B4-BE49-F238E27FC236}">
                    <a16:creationId xmlns:a16="http://schemas.microsoft.com/office/drawing/2014/main" id="{165BFB0B-578A-5A57-8611-EF53DF7B70D3}"/>
                  </a:ext>
                </a:extLst>
              </p:cNvPr>
              <p:cNvPicPr>
                <a:picLocks noGrp="1" noRot="1" noChangeAspect="1" noMove="1" noResize="1" noEditPoints="1" noAdjustHandles="1" noChangeArrowheads="1" noChangeShapeType="1" noCrop="1"/>
              </p:cNvPicPr>
              <p:nvPr/>
            </p:nvPicPr>
            <p:blipFill>
              <a:blip r:embed="rId11"/>
              <a:stretch>
                <a:fillRect/>
              </a:stretch>
            </p:blipFill>
            <p:spPr>
              <a:xfrm flipH="1">
                <a:off x="2974593" y="2048930"/>
                <a:ext cx="136341" cy="2918357"/>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63" name="3D Model 62">
                <a:extLst>
                  <a:ext uri="{FF2B5EF4-FFF2-40B4-BE49-F238E27FC236}">
                    <a16:creationId xmlns:a16="http://schemas.microsoft.com/office/drawing/2014/main" id="{2BD01FAF-3CD9-584B-54CB-019072B99C9B}"/>
                  </a:ext>
                </a:extLst>
              </p:cNvPr>
              <p:cNvGraphicFramePr>
                <a:graphicFrameLocks noChangeAspect="1"/>
              </p:cNvGraphicFramePr>
              <p:nvPr>
                <p:extLst>
                  <p:ext uri="{D42A27DB-BD31-4B8C-83A1-F6EECF244321}">
                    <p14:modId xmlns:p14="http://schemas.microsoft.com/office/powerpoint/2010/main" val="2246922980"/>
                  </p:ext>
                </p:extLst>
              </p:nvPr>
            </p:nvGraphicFramePr>
            <p:xfrm>
              <a:off x="5874100" y="2053928"/>
              <a:ext cx="1045173" cy="3021442"/>
            </p:xfrm>
            <a:graphic>
              <a:graphicData uri="http://schemas.microsoft.com/office/drawing/2017/model3d">
                <am3d:model3d r:embed="rId12">
                  <am3d:spPr>
                    <a:xfrm>
                      <a:off x="0" y="0"/>
                      <a:ext cx="1045173" cy="3021442"/>
                    </a:xfrm>
                    <a:prstGeom prst="rect">
                      <a:avLst/>
                    </a:prstGeom>
                  </am3d:spPr>
                  <am3d:camera>
                    <am3d:pos x="0" y="0" z="67999543"/>
                    <am3d:up dx="0" dy="36000000" dz="0"/>
                    <am3d:lookAt x="0" y="0" z="0"/>
                    <am3d:perspective fov="2700000"/>
                  </am3d:camera>
                  <am3d:trans>
                    <am3d:meterPerModelUnit n="20000" d="1000000"/>
                    <am3d:preTrans dx="-20464585" dy="-27313131" dz="45681551"/>
                    <am3d:scale>
                      <am3d:sx n="1000000" d="1000000"/>
                      <am3d:sy n="1000000" d="1000000"/>
                      <am3d:sz n="1000000" d="1000000"/>
                    </am3d:scale>
                    <am3d:rot ax="-3489845" ay="-5034833" az="3481132"/>
                    <am3d:postTrans dx="0" dy="0" dz="0"/>
                  </am3d:trans>
                  <am3d:raster rName="Office3DRenderer" rVer="16.0.8326">
                    <am3d:blip r:embed="rId13"/>
                  </am3d:raster>
                  <am3d:objViewport viewportSz="329863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3" name="3D Model 62">
                <a:extLst>
                  <a:ext uri="{FF2B5EF4-FFF2-40B4-BE49-F238E27FC236}">
                    <a16:creationId xmlns:a16="http://schemas.microsoft.com/office/drawing/2014/main" id="{2BD01FAF-3CD9-584B-54CB-019072B99C9B}"/>
                  </a:ext>
                </a:extLst>
              </p:cNvPr>
              <p:cNvPicPr>
                <a:picLocks noGrp="1" noRot="1" noChangeAspect="1" noMove="1" noResize="1" noEditPoints="1" noAdjustHandles="1" noChangeArrowheads="1" noChangeShapeType="1" noCrop="1"/>
              </p:cNvPicPr>
              <p:nvPr/>
            </p:nvPicPr>
            <p:blipFill>
              <a:blip r:embed="rId13"/>
              <a:stretch>
                <a:fillRect/>
              </a:stretch>
            </p:blipFill>
            <p:spPr>
              <a:xfrm>
                <a:off x="5874100" y="2053928"/>
                <a:ext cx="1045173" cy="3021442"/>
              </a:xfrm>
              <a:prstGeom prst="rect">
                <a:avLst/>
              </a:prstGeom>
            </p:spPr>
          </p:pic>
        </mc:Fallback>
      </mc:AlternateContent>
    </p:spTree>
    <p:extLst>
      <p:ext uri="{BB962C8B-B14F-4D97-AF65-F5344CB8AC3E}">
        <p14:creationId xmlns:p14="http://schemas.microsoft.com/office/powerpoint/2010/main" val="31830308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B0C10"/>
        </a:solidFill>
        <a:effectLst/>
      </p:bgPr>
    </p:bg>
    <p:spTree>
      <p:nvGrpSpPr>
        <p:cNvPr id="1" name="">
          <a:extLst>
            <a:ext uri="{FF2B5EF4-FFF2-40B4-BE49-F238E27FC236}">
              <a16:creationId xmlns:a16="http://schemas.microsoft.com/office/drawing/2014/main" id="{45AD33D1-1119-834B-7E3D-D39CF54AA14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A155E25-F2C8-67D2-6B96-A7A05F90796D}"/>
              </a:ext>
            </a:extLst>
          </p:cNvPr>
          <p:cNvSpPr>
            <a:spLocks noGrp="1" noRot="1" noMove="1" noResize="1" noEditPoints="1" noAdjustHandles="1" noChangeArrowheads="1" noChangeShapeType="1"/>
          </p:cNvSpPr>
          <p:nvPr/>
        </p:nvSpPr>
        <p:spPr>
          <a:xfrm>
            <a:off x="762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3" name="Rectangle 2">
            <a:extLst>
              <a:ext uri="{FF2B5EF4-FFF2-40B4-BE49-F238E27FC236}">
                <a16:creationId xmlns:a16="http://schemas.microsoft.com/office/drawing/2014/main" id="{14825F82-FC72-CD1B-F7E8-35A50BE74D9E}"/>
              </a:ext>
            </a:extLst>
          </p:cNvPr>
          <p:cNvSpPr>
            <a:spLocks noGrp="1" noRot="1" noMove="1" noResize="1" noEditPoints="1" noAdjustHandles="1" noChangeArrowheads="1" noChangeShapeType="1"/>
          </p:cNvSpPr>
          <p:nvPr/>
        </p:nvSpPr>
        <p:spPr>
          <a:xfrm>
            <a:off x="1524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4" name="Rectangle 3">
            <a:extLst>
              <a:ext uri="{FF2B5EF4-FFF2-40B4-BE49-F238E27FC236}">
                <a16:creationId xmlns:a16="http://schemas.microsoft.com/office/drawing/2014/main" id="{4A419199-8E1F-4E92-14D7-66F58FD94E5B}"/>
              </a:ext>
            </a:extLst>
          </p:cNvPr>
          <p:cNvSpPr>
            <a:spLocks noGrp="1" noRot="1" noMove="1" noResize="1" noEditPoints="1" noAdjustHandles="1" noChangeArrowheads="1" noChangeShapeType="1"/>
          </p:cNvSpPr>
          <p:nvPr/>
        </p:nvSpPr>
        <p:spPr>
          <a:xfrm>
            <a:off x="2286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5" name="Rectangle 4">
            <a:extLst>
              <a:ext uri="{FF2B5EF4-FFF2-40B4-BE49-F238E27FC236}">
                <a16:creationId xmlns:a16="http://schemas.microsoft.com/office/drawing/2014/main" id="{17B598E7-3D7F-07AA-8A15-777C39A9452A}"/>
              </a:ext>
            </a:extLst>
          </p:cNvPr>
          <p:cNvSpPr>
            <a:spLocks noGrp="1" noRot="1" noMove="1" noResize="1" noEditPoints="1" noAdjustHandles="1" noChangeArrowheads="1" noChangeShapeType="1"/>
          </p:cNvSpPr>
          <p:nvPr/>
        </p:nvSpPr>
        <p:spPr>
          <a:xfrm>
            <a:off x="3048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6" name="Rectangle 5">
            <a:extLst>
              <a:ext uri="{FF2B5EF4-FFF2-40B4-BE49-F238E27FC236}">
                <a16:creationId xmlns:a16="http://schemas.microsoft.com/office/drawing/2014/main" id="{14C63E9F-9F62-6C15-3123-32626052FEC5}"/>
              </a:ext>
            </a:extLst>
          </p:cNvPr>
          <p:cNvSpPr>
            <a:spLocks noGrp="1"/>
          </p:cNvSpPr>
          <p:nvPr/>
        </p:nvSpPr>
        <p:spPr>
          <a:xfrm>
            <a:off x="3810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7" name="Rectangle 6">
            <a:extLst>
              <a:ext uri="{FF2B5EF4-FFF2-40B4-BE49-F238E27FC236}">
                <a16:creationId xmlns:a16="http://schemas.microsoft.com/office/drawing/2014/main" id="{74DDC6A9-A1E6-A574-7D17-6FE8DF86BCEA}"/>
              </a:ext>
            </a:extLst>
          </p:cNvPr>
          <p:cNvSpPr>
            <a:spLocks noGrp="1"/>
          </p:cNvSpPr>
          <p:nvPr/>
        </p:nvSpPr>
        <p:spPr>
          <a:xfrm>
            <a:off x="4572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8" name="Rectangle 7">
            <a:extLst>
              <a:ext uri="{FF2B5EF4-FFF2-40B4-BE49-F238E27FC236}">
                <a16:creationId xmlns:a16="http://schemas.microsoft.com/office/drawing/2014/main" id="{F41D3BB7-4E9F-506F-FDEC-B3407DD472F0}"/>
              </a:ext>
            </a:extLst>
          </p:cNvPr>
          <p:cNvSpPr>
            <a:spLocks noGrp="1"/>
          </p:cNvSpPr>
          <p:nvPr/>
        </p:nvSpPr>
        <p:spPr>
          <a:xfrm>
            <a:off x="5334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9" name="Rectangle 8">
            <a:extLst>
              <a:ext uri="{FF2B5EF4-FFF2-40B4-BE49-F238E27FC236}">
                <a16:creationId xmlns:a16="http://schemas.microsoft.com/office/drawing/2014/main" id="{5D9DECD8-3316-CF61-89A1-6F16AEDA5FFC}"/>
              </a:ext>
            </a:extLst>
          </p:cNvPr>
          <p:cNvSpPr>
            <a:spLocks noGrp="1"/>
          </p:cNvSpPr>
          <p:nvPr/>
        </p:nvSpPr>
        <p:spPr>
          <a:xfrm>
            <a:off x="6096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0" name="Rectangle 9">
            <a:extLst>
              <a:ext uri="{FF2B5EF4-FFF2-40B4-BE49-F238E27FC236}">
                <a16:creationId xmlns:a16="http://schemas.microsoft.com/office/drawing/2014/main" id="{EDFEAE1B-DCA0-F651-FDEF-7E633766063F}"/>
              </a:ext>
            </a:extLst>
          </p:cNvPr>
          <p:cNvSpPr>
            <a:spLocks noGrp="1"/>
          </p:cNvSpPr>
          <p:nvPr/>
        </p:nvSpPr>
        <p:spPr>
          <a:xfrm>
            <a:off x="6858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1" name="Rectangle 10">
            <a:extLst>
              <a:ext uri="{FF2B5EF4-FFF2-40B4-BE49-F238E27FC236}">
                <a16:creationId xmlns:a16="http://schemas.microsoft.com/office/drawing/2014/main" id="{77F46D41-9FE3-78C3-EA0F-76D091BA5632}"/>
              </a:ext>
            </a:extLst>
          </p:cNvPr>
          <p:cNvSpPr>
            <a:spLocks noGrp="1" noRot="1" noMove="1" noResize="1" noEditPoints="1" noAdjustHandles="1" noChangeArrowheads="1" noChangeShapeType="1"/>
          </p:cNvSpPr>
          <p:nvPr/>
        </p:nvSpPr>
        <p:spPr>
          <a:xfrm>
            <a:off x="7620000" y="0"/>
            <a:ext cx="9525" cy="6858000"/>
          </a:xfrm>
          <a:prstGeom prst="rect">
            <a:avLst/>
          </a:prstGeom>
          <a:solidFill>
            <a:srgbClr val="071827"/>
          </a:solidFill>
          <a:ln w="0">
            <a:solidFill>
              <a:srgbClr val="000000">
                <a:alpha val="0"/>
              </a:srgbClr>
            </a:solidFill>
            <a:prstDash val="solid"/>
          </a:ln>
        </p:spPr>
        <p:txBody>
          <a:bodyPr/>
          <a:lstStyle/>
          <a:p>
            <a:r>
              <a:rPr lang="en-US" dirty="0"/>
              <a:t>`</a:t>
            </a:r>
          </a:p>
        </p:txBody>
      </p:sp>
      <p:sp>
        <p:nvSpPr>
          <p:cNvPr id="12" name="Rectangle 11">
            <a:extLst>
              <a:ext uri="{FF2B5EF4-FFF2-40B4-BE49-F238E27FC236}">
                <a16:creationId xmlns:a16="http://schemas.microsoft.com/office/drawing/2014/main" id="{6D955EF9-777C-04FF-9607-5C43A9728513}"/>
              </a:ext>
            </a:extLst>
          </p:cNvPr>
          <p:cNvSpPr>
            <a:spLocks noGrp="1" noRot="1" noMove="1" noResize="1" noEditPoints="1" noAdjustHandles="1" noChangeArrowheads="1" noChangeShapeType="1"/>
          </p:cNvSpPr>
          <p:nvPr/>
        </p:nvSpPr>
        <p:spPr>
          <a:xfrm>
            <a:off x="8382000" y="401505"/>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3" name="Rectangle 12">
            <a:extLst>
              <a:ext uri="{FF2B5EF4-FFF2-40B4-BE49-F238E27FC236}">
                <a16:creationId xmlns:a16="http://schemas.microsoft.com/office/drawing/2014/main" id="{40DAF591-366C-32C4-3CE1-E1A37E534C85}"/>
              </a:ext>
            </a:extLst>
          </p:cNvPr>
          <p:cNvSpPr>
            <a:spLocks noGrp="1" noRot="1" noMove="1" noResize="1" noEditPoints="1" noAdjustHandles="1" noChangeArrowheads="1" noChangeShapeType="1"/>
          </p:cNvSpPr>
          <p:nvPr/>
        </p:nvSpPr>
        <p:spPr>
          <a:xfrm>
            <a:off x="9144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4" name="Rectangle 13">
            <a:extLst>
              <a:ext uri="{FF2B5EF4-FFF2-40B4-BE49-F238E27FC236}">
                <a16:creationId xmlns:a16="http://schemas.microsoft.com/office/drawing/2014/main" id="{5B7C94B6-1D6A-795B-4F26-CC46D5541CC3}"/>
              </a:ext>
            </a:extLst>
          </p:cNvPr>
          <p:cNvSpPr>
            <a:spLocks noGrp="1" noRot="1" noMove="1" noResize="1" noEditPoints="1" noAdjustHandles="1" noChangeArrowheads="1" noChangeShapeType="1"/>
          </p:cNvSpPr>
          <p:nvPr/>
        </p:nvSpPr>
        <p:spPr>
          <a:xfrm>
            <a:off x="9906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5" name="Rectangle 14">
            <a:extLst>
              <a:ext uri="{FF2B5EF4-FFF2-40B4-BE49-F238E27FC236}">
                <a16:creationId xmlns:a16="http://schemas.microsoft.com/office/drawing/2014/main" id="{08CFFEF5-5F7B-9B0E-1F39-E77C4927FB9E}"/>
              </a:ext>
            </a:extLst>
          </p:cNvPr>
          <p:cNvSpPr>
            <a:spLocks noGrp="1" noRot="1" noMove="1" noResize="1" noEditPoints="1" noAdjustHandles="1" noChangeArrowheads="1" noChangeShapeType="1"/>
          </p:cNvSpPr>
          <p:nvPr/>
        </p:nvSpPr>
        <p:spPr>
          <a:xfrm>
            <a:off x="10668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6" name="Rectangle 15">
            <a:extLst>
              <a:ext uri="{FF2B5EF4-FFF2-40B4-BE49-F238E27FC236}">
                <a16:creationId xmlns:a16="http://schemas.microsoft.com/office/drawing/2014/main" id="{8C2E1307-E410-2B69-A746-798AA3CA625A}"/>
              </a:ext>
            </a:extLst>
          </p:cNvPr>
          <p:cNvSpPr>
            <a:spLocks noGrp="1" noRot="1" noMove="1" noResize="1" noEditPoints="1" noAdjustHandles="1" noChangeArrowheads="1" noChangeShapeType="1"/>
          </p:cNvSpPr>
          <p:nvPr/>
        </p:nvSpPr>
        <p:spPr>
          <a:xfrm>
            <a:off x="11430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7" name="Rectangle 16">
            <a:extLst>
              <a:ext uri="{FF2B5EF4-FFF2-40B4-BE49-F238E27FC236}">
                <a16:creationId xmlns:a16="http://schemas.microsoft.com/office/drawing/2014/main" id="{2B8FC4CA-4B88-4A1A-55BC-BA37277FF69F}"/>
              </a:ext>
            </a:extLst>
          </p:cNvPr>
          <p:cNvSpPr>
            <a:spLocks noGrp="1" noRot="1" noMove="1" noResize="1" noEditPoints="1" noAdjustHandles="1" noChangeArrowheads="1" noChangeShapeType="1"/>
          </p:cNvSpPr>
          <p:nvPr/>
        </p:nvSpPr>
        <p:spPr>
          <a:xfrm>
            <a:off x="0" y="762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19" name="Rectangle 18">
            <a:extLst>
              <a:ext uri="{FF2B5EF4-FFF2-40B4-BE49-F238E27FC236}">
                <a16:creationId xmlns:a16="http://schemas.microsoft.com/office/drawing/2014/main" id="{6EC8DEEA-B7AB-E3D1-7587-DAE961F1CFAB}"/>
              </a:ext>
            </a:extLst>
          </p:cNvPr>
          <p:cNvSpPr>
            <a:spLocks noGrp="1"/>
          </p:cNvSpPr>
          <p:nvPr/>
        </p:nvSpPr>
        <p:spPr>
          <a:xfrm>
            <a:off x="0" y="2286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0" name="Rectangle 19">
            <a:extLst>
              <a:ext uri="{FF2B5EF4-FFF2-40B4-BE49-F238E27FC236}">
                <a16:creationId xmlns:a16="http://schemas.microsoft.com/office/drawing/2014/main" id="{93FEEFAC-5A34-8AED-EF24-7B653ACC19D9}"/>
              </a:ext>
            </a:extLst>
          </p:cNvPr>
          <p:cNvSpPr>
            <a:spLocks noGrp="1"/>
          </p:cNvSpPr>
          <p:nvPr/>
        </p:nvSpPr>
        <p:spPr>
          <a:xfrm>
            <a:off x="0" y="3048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1" name="Rectangle 20">
            <a:extLst>
              <a:ext uri="{FF2B5EF4-FFF2-40B4-BE49-F238E27FC236}">
                <a16:creationId xmlns:a16="http://schemas.microsoft.com/office/drawing/2014/main" id="{4D074F2C-1168-C34F-04AE-1900A2ADEC51}"/>
              </a:ext>
            </a:extLst>
          </p:cNvPr>
          <p:cNvSpPr>
            <a:spLocks noGrp="1"/>
          </p:cNvSpPr>
          <p:nvPr/>
        </p:nvSpPr>
        <p:spPr>
          <a:xfrm>
            <a:off x="0" y="3810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2" name="Rectangle 21">
            <a:extLst>
              <a:ext uri="{FF2B5EF4-FFF2-40B4-BE49-F238E27FC236}">
                <a16:creationId xmlns:a16="http://schemas.microsoft.com/office/drawing/2014/main" id="{F482E0D6-FB69-DB22-01AE-470A58887194}"/>
              </a:ext>
            </a:extLst>
          </p:cNvPr>
          <p:cNvSpPr>
            <a:spLocks noGrp="1"/>
          </p:cNvSpPr>
          <p:nvPr/>
        </p:nvSpPr>
        <p:spPr>
          <a:xfrm>
            <a:off x="0" y="4572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3" name="Rectangle 22">
            <a:extLst>
              <a:ext uri="{FF2B5EF4-FFF2-40B4-BE49-F238E27FC236}">
                <a16:creationId xmlns:a16="http://schemas.microsoft.com/office/drawing/2014/main" id="{538457D6-3A78-A053-83E4-0E9926127B8C}"/>
              </a:ext>
            </a:extLst>
          </p:cNvPr>
          <p:cNvSpPr>
            <a:spLocks noGrp="1" noRot="1" noMove="1" noResize="1" noEditPoints="1" noAdjustHandles="1" noChangeArrowheads="1" noChangeShapeType="1"/>
          </p:cNvSpPr>
          <p:nvPr/>
        </p:nvSpPr>
        <p:spPr>
          <a:xfrm>
            <a:off x="0" y="5334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4" name="Rectangle 23">
            <a:extLst>
              <a:ext uri="{FF2B5EF4-FFF2-40B4-BE49-F238E27FC236}">
                <a16:creationId xmlns:a16="http://schemas.microsoft.com/office/drawing/2014/main" id="{26FC45E4-070A-1E6C-5C47-65DFF61BD140}"/>
              </a:ext>
            </a:extLst>
          </p:cNvPr>
          <p:cNvSpPr>
            <a:spLocks noGrp="1" noRot="1" noMove="1" noResize="1" noEditPoints="1" noAdjustHandles="1" noChangeArrowheads="1" noChangeShapeType="1"/>
          </p:cNvSpPr>
          <p:nvPr/>
        </p:nvSpPr>
        <p:spPr>
          <a:xfrm>
            <a:off x="0" y="6096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5" name="Rectangle 24">
            <a:extLst>
              <a:ext uri="{FF2B5EF4-FFF2-40B4-BE49-F238E27FC236}">
                <a16:creationId xmlns:a16="http://schemas.microsoft.com/office/drawing/2014/main" id="{F5A3168D-4633-27D0-F858-172780D216CA}"/>
              </a:ext>
            </a:extLst>
          </p:cNvPr>
          <p:cNvSpPr>
            <a:spLocks noGrp="1" noRot="1" noMove="1" noResize="1" noEditPoints="1" noAdjustHandles="1" noChangeArrowheads="1" noChangeShapeType="1"/>
          </p:cNvSpPr>
          <p:nvPr/>
        </p:nvSpPr>
        <p:spPr>
          <a:xfrm>
            <a:off x="514350" y="6191250"/>
            <a:ext cx="11163300" cy="9525"/>
          </a:xfrm>
          <a:prstGeom prst="rect">
            <a:avLst/>
          </a:prstGeom>
          <a:solidFill>
            <a:srgbClr val="1A324D"/>
          </a:solidFill>
          <a:ln w="0">
            <a:solidFill>
              <a:srgbClr val="000000">
                <a:alpha val="0"/>
              </a:srgbClr>
            </a:solidFill>
            <a:prstDash val="solid"/>
          </a:ln>
        </p:spPr>
        <p:txBody>
          <a:bodyPr/>
          <a:lstStyle/>
          <a:p>
            <a:endParaRPr lang="en-US"/>
          </a:p>
        </p:txBody>
      </p:sp>
      <p:sp>
        <p:nvSpPr>
          <p:cNvPr id="26" name="Rectangle 25">
            <a:extLst>
              <a:ext uri="{FF2B5EF4-FFF2-40B4-BE49-F238E27FC236}">
                <a16:creationId xmlns:a16="http://schemas.microsoft.com/office/drawing/2014/main" id="{1014D15B-5451-484E-1F07-896A9DC535B6}"/>
              </a:ext>
            </a:extLst>
          </p:cNvPr>
          <p:cNvSpPr>
            <a:spLocks noGrp="1" noRot="1" noMove="1" noResize="1" noEditPoints="1" noAdjustHandles="1" noChangeArrowheads="1" noChangeShapeType="1"/>
          </p:cNvSpPr>
          <p:nvPr/>
        </p:nvSpPr>
        <p:spPr>
          <a:xfrm>
            <a:off x="514350" y="6419850"/>
            <a:ext cx="41910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600" b="0">
                <a:solidFill>
                  <a:srgbClr val="A9B8CC"/>
                </a:solidFill>
                <a:latin typeface="Aptos"/>
                <a:ea typeface="Aptos"/>
                <a:cs typeface="Aptos"/>
              </a:defRPr>
            </a:pPr>
            <a:r>
              <a:rPr sz="600" b="0" dirty="0">
                <a:solidFill>
                  <a:srgbClr val="A9B8CC"/>
                </a:solidFill>
                <a:latin typeface="Aptos"/>
                <a:ea typeface="Aptos"/>
                <a:cs typeface="Aptos"/>
              </a:rPr>
              <a:t>ENGG 114 Heat Sink Review | modeled boundary conditions</a:t>
            </a:r>
          </a:p>
        </p:txBody>
      </p:sp>
      <p:sp>
        <p:nvSpPr>
          <p:cNvPr id="27" name="Rectangle 26">
            <a:extLst>
              <a:ext uri="{FF2B5EF4-FFF2-40B4-BE49-F238E27FC236}">
                <a16:creationId xmlns:a16="http://schemas.microsoft.com/office/drawing/2014/main" id="{EAC04E75-924C-8D68-B28A-9EF4C4F180EF}"/>
              </a:ext>
            </a:extLst>
          </p:cNvPr>
          <p:cNvSpPr>
            <a:spLocks noGrp="1" noRot="1" noMove="1" noResize="1" noEditPoints="1" noAdjustHandles="1" noChangeArrowheads="1" noChangeShapeType="1"/>
          </p:cNvSpPr>
          <p:nvPr/>
        </p:nvSpPr>
        <p:spPr>
          <a:xfrm>
            <a:off x="11334750" y="6400800"/>
            <a:ext cx="3429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900" b="0">
                <a:solidFill>
                  <a:srgbClr val="FFFFFF"/>
                </a:solidFill>
                <a:latin typeface="Aptos"/>
                <a:ea typeface="Aptos"/>
                <a:cs typeface="Aptos"/>
              </a:defRPr>
            </a:pPr>
            <a:r>
              <a:rPr sz="900" b="0">
                <a:solidFill>
                  <a:srgbClr val="FFFFFF"/>
                </a:solidFill>
                <a:latin typeface="Aptos"/>
                <a:ea typeface="Aptos"/>
                <a:cs typeface="Aptos"/>
              </a:rPr>
              <a:t>13</a:t>
            </a:r>
          </a:p>
        </p:txBody>
      </p:sp>
      <mc:AlternateContent xmlns:mc="http://schemas.openxmlformats.org/markup-compatibility/2006">
        <mc:Choice xmlns:am3d="http://schemas.microsoft.com/office/drawing/2017/model3d" Requires="am3d">
          <p:graphicFrame>
            <p:nvGraphicFramePr>
              <p:cNvPr id="54" name="3D Model 53">
                <a:extLst>
                  <a:ext uri="{FF2B5EF4-FFF2-40B4-BE49-F238E27FC236}">
                    <a16:creationId xmlns:a16="http://schemas.microsoft.com/office/drawing/2014/main" id="{BBE84573-0FDD-AFF2-ADB3-948C56FF7A0A}"/>
                  </a:ext>
                </a:extLst>
              </p:cNvPr>
              <p:cNvGraphicFramePr>
                <a:graphicFrameLocks noChangeAspect="1"/>
              </p:cNvGraphicFramePr>
              <p:nvPr>
                <p:extLst>
                  <p:ext uri="{D42A27DB-BD31-4B8C-83A1-F6EECF244321}">
                    <p14:modId xmlns:p14="http://schemas.microsoft.com/office/powerpoint/2010/main" val="2251414814"/>
                  </p:ext>
                </p:extLst>
              </p:nvPr>
            </p:nvGraphicFramePr>
            <p:xfrm rot="1385380">
              <a:off x="3953010" y="1082294"/>
              <a:ext cx="2936122" cy="3761505"/>
            </p:xfrm>
            <a:graphic>
              <a:graphicData uri="http://schemas.microsoft.com/office/drawing/2017/model3d">
                <am3d:model3d r:embed="rId3">
                  <am3d:spPr>
                    <a:xfrm rot="1385380">
                      <a:off x="0" y="0"/>
                      <a:ext cx="2936122" cy="3761505"/>
                    </a:xfrm>
                    <a:prstGeom prst="rect">
                      <a:avLst/>
                    </a:prstGeom>
                  </am3d:spPr>
                  <am3d:camera>
                    <am3d:pos x="0" y="0" z="72189951"/>
                    <am3d:up dx="0" dy="36000000" dz="0"/>
                    <am3d:lookAt x="0" y="0" z="0"/>
                    <am3d:perspective fov="2700000"/>
                  </am3d:camera>
                  <am3d:trans>
                    <am3d:meterPerModelUnit n="19685039" d="1000000"/>
                    <am3d:preTrans dx="-3761193" dy="-3089552" dz="10732676"/>
                    <am3d:scale>
                      <am3d:sx n="1000000" d="1000000"/>
                      <am3d:sy n="1000000" d="1000000"/>
                      <am3d:sz n="1000000" d="1000000"/>
                    </am3d:scale>
                    <am3d:rot ax="8894493" ay="-3472403" az="-9140193"/>
                    <am3d:postTrans dx="0" dy="0" dz="0"/>
                  </am3d:trans>
                  <am3d:raster rName="Office3DRenderer" rVer="16.0.8326">
                    <am3d:blip r:embed="rId4"/>
                  </am3d:raster>
                  <am3d:objViewport viewportSz="384680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4" name="3D Model 53">
                <a:extLst>
                  <a:ext uri="{FF2B5EF4-FFF2-40B4-BE49-F238E27FC236}">
                    <a16:creationId xmlns:a16="http://schemas.microsoft.com/office/drawing/2014/main" id="{BBE84573-0FDD-AFF2-ADB3-948C56FF7A0A}"/>
                  </a:ext>
                </a:extLst>
              </p:cNvPr>
              <p:cNvPicPr>
                <a:picLocks noGrp="1" noRot="1" noChangeAspect="1" noMove="1" noResize="1" noEditPoints="1" noAdjustHandles="1" noChangeArrowheads="1" noChangeShapeType="1" noCrop="1"/>
              </p:cNvPicPr>
              <p:nvPr/>
            </p:nvPicPr>
            <p:blipFill>
              <a:blip r:embed="rId4"/>
              <a:stretch>
                <a:fillRect/>
              </a:stretch>
            </p:blipFill>
            <p:spPr>
              <a:xfrm rot="1385380">
                <a:off x="3953010" y="1082294"/>
                <a:ext cx="2936122" cy="376150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8" name="3D Model 57">
                <a:extLst>
                  <a:ext uri="{FF2B5EF4-FFF2-40B4-BE49-F238E27FC236}">
                    <a16:creationId xmlns:a16="http://schemas.microsoft.com/office/drawing/2014/main" id="{C309A2DF-FF95-A83C-0909-3455D48B281F}"/>
                  </a:ext>
                </a:extLst>
              </p:cNvPr>
              <p:cNvGraphicFramePr>
                <a:graphicFrameLocks noChangeAspect="1"/>
              </p:cNvGraphicFramePr>
              <p:nvPr>
                <p:extLst>
                  <p:ext uri="{D42A27DB-BD31-4B8C-83A1-F6EECF244321}">
                    <p14:modId xmlns:p14="http://schemas.microsoft.com/office/powerpoint/2010/main" val="3791070093"/>
                  </p:ext>
                </p:extLst>
              </p:nvPr>
            </p:nvGraphicFramePr>
            <p:xfrm rot="10974072" flipV="1">
              <a:off x="8479437" y="3051655"/>
              <a:ext cx="2190121" cy="1051687"/>
            </p:xfrm>
            <a:graphic>
              <a:graphicData uri="http://schemas.microsoft.com/office/drawing/2017/model3d">
                <am3d:model3d r:embed="rId5">
                  <am3d:spPr>
                    <a:xfrm rot="10974072" flipV="1">
                      <a:off x="0" y="0"/>
                      <a:ext cx="2190121" cy="1051687"/>
                    </a:xfrm>
                    <a:prstGeom prst="rect">
                      <a:avLst/>
                    </a:prstGeom>
                    <a:noFill/>
                  </am3d:spPr>
                  <am3d:camera>
                    <am3d:pos x="0" y="0" z="47456212"/>
                    <am3d:up dx="0" dy="36000000" dz="0"/>
                    <am3d:lookAt x="0" y="0" z="0"/>
                    <am3d:perspective fov="2700000"/>
                  </am3d:camera>
                  <am3d:trans>
                    <am3d:meterPerModelUnit n="17241" d="1000000"/>
                    <am3d:preTrans dx="-30080832" dy="-36029637" dz="72637661"/>
                    <am3d:scale>
                      <am3d:sx n="1000000" d="1000000"/>
                      <am3d:sy n="1000000" d="1000000"/>
                      <am3d:sz n="1000000" d="1000000"/>
                    </am3d:scale>
                    <am3d:rot ax="-7186581" ay="-466277" az="-3889524"/>
                    <am3d:postTrans dx="0" dy="0" dz="0"/>
                  </am3d:trans>
                  <am3d:raster rName="Office3DRenderer" rVer="16.0.8326">
                    <am3d:blip r:embed="rId6"/>
                  </am3d:raster>
                  <am3d:objViewport viewportSz="227744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8" name="3D Model 57">
                <a:extLst>
                  <a:ext uri="{FF2B5EF4-FFF2-40B4-BE49-F238E27FC236}">
                    <a16:creationId xmlns:a16="http://schemas.microsoft.com/office/drawing/2014/main" id="{C309A2DF-FF95-A83C-0909-3455D48B281F}"/>
                  </a:ext>
                </a:extLst>
              </p:cNvPr>
              <p:cNvPicPr>
                <a:picLocks noGrp="1" noRot="1" noChangeAspect="1" noMove="1" noResize="1" noEditPoints="1" noAdjustHandles="1" noChangeArrowheads="1" noChangeShapeType="1" noCrop="1"/>
              </p:cNvPicPr>
              <p:nvPr/>
            </p:nvPicPr>
            <p:blipFill>
              <a:blip r:embed="rId6"/>
              <a:stretch>
                <a:fillRect/>
              </a:stretch>
            </p:blipFill>
            <p:spPr>
              <a:xfrm rot="10974072" flipV="1">
                <a:off x="8479437" y="3051655"/>
                <a:ext cx="2190121" cy="1051687"/>
              </a:xfrm>
              <a:prstGeom prst="rect">
                <a:avLst/>
              </a:prstGeom>
              <a:noFill/>
            </p:spPr>
          </p:pic>
        </mc:Fallback>
      </mc:AlternateContent>
      <mc:AlternateContent xmlns:mc="http://schemas.openxmlformats.org/markup-compatibility/2006">
        <mc:Choice xmlns:am3d="http://schemas.microsoft.com/office/drawing/2017/model3d" Requires="am3d">
          <p:graphicFrame>
            <p:nvGraphicFramePr>
              <p:cNvPr id="61" name="3D Model 60">
                <a:extLst>
                  <a:ext uri="{FF2B5EF4-FFF2-40B4-BE49-F238E27FC236}">
                    <a16:creationId xmlns:a16="http://schemas.microsoft.com/office/drawing/2014/main" id="{A9D9BB25-23B7-60BD-B718-7F70EF694935}"/>
                  </a:ext>
                </a:extLst>
              </p:cNvPr>
              <p:cNvGraphicFramePr>
                <a:graphicFrameLocks noChangeAspect="1"/>
              </p:cNvGraphicFramePr>
              <p:nvPr>
                <p:extLst>
                  <p:ext uri="{D42A27DB-BD31-4B8C-83A1-F6EECF244321}">
                    <p14:modId xmlns:p14="http://schemas.microsoft.com/office/powerpoint/2010/main" val="968324838"/>
                  </p:ext>
                </p:extLst>
              </p:nvPr>
            </p:nvGraphicFramePr>
            <p:xfrm rot="9082089" flipV="1">
              <a:off x="8200510" y="3980484"/>
              <a:ext cx="1568907" cy="1973701"/>
            </p:xfrm>
            <a:graphic>
              <a:graphicData uri="http://schemas.microsoft.com/office/drawing/2017/model3d">
                <am3d:model3d r:embed="rId5">
                  <am3d:spPr>
                    <a:xfrm rot="9082089" flipV="1">
                      <a:off x="0" y="0"/>
                      <a:ext cx="1568907" cy="1973701"/>
                    </a:xfrm>
                    <a:prstGeom prst="rect">
                      <a:avLst/>
                    </a:prstGeom>
                    <a:noFill/>
                  </am3d:spPr>
                  <am3d:camera>
                    <am3d:pos x="0" y="0" z="47456212"/>
                    <am3d:up dx="0" dy="36000000" dz="0"/>
                    <am3d:lookAt x="0" y="0" z="0"/>
                    <am3d:perspective fov="2700000"/>
                  </am3d:camera>
                  <am3d:trans>
                    <am3d:meterPerModelUnit n="17241" d="1000000"/>
                    <am3d:preTrans dx="-30080832" dy="-36029637" dz="72637661"/>
                    <am3d:scale>
                      <am3d:sx n="1000000" d="1000000"/>
                      <am3d:sy n="1000000" d="1000000"/>
                      <am3d:sz n="1000000" d="1000000"/>
                    </am3d:scale>
                    <am3d:rot ax="6553309" ay="2307509" az="9340433"/>
                    <am3d:postTrans dx="0" dy="0" dz="0"/>
                  </am3d:trans>
                  <am3d:raster rName="Office3DRenderer" rVer="16.0.8326">
                    <am3d:blip r:embed="rId7"/>
                  </am3d:raster>
                  <am3d:objViewport viewportSz="227744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1" name="3D Model 60">
                <a:extLst>
                  <a:ext uri="{FF2B5EF4-FFF2-40B4-BE49-F238E27FC236}">
                    <a16:creationId xmlns:a16="http://schemas.microsoft.com/office/drawing/2014/main" id="{A9D9BB25-23B7-60BD-B718-7F70EF694935}"/>
                  </a:ext>
                </a:extLst>
              </p:cNvPr>
              <p:cNvPicPr>
                <a:picLocks noGrp="1" noRot="1" noChangeAspect="1" noMove="1" noResize="1" noEditPoints="1" noAdjustHandles="1" noChangeArrowheads="1" noChangeShapeType="1" noCrop="1"/>
              </p:cNvPicPr>
              <p:nvPr/>
            </p:nvPicPr>
            <p:blipFill>
              <a:blip r:embed="rId7"/>
              <a:stretch>
                <a:fillRect/>
              </a:stretch>
            </p:blipFill>
            <p:spPr>
              <a:xfrm rot="9082089" flipV="1">
                <a:off x="8200510" y="3980484"/>
                <a:ext cx="1568907" cy="1973701"/>
              </a:xfrm>
              <a:prstGeom prst="rect">
                <a:avLst/>
              </a:prstGeom>
              <a:noFill/>
            </p:spPr>
          </p:pic>
        </mc:Fallback>
      </mc:AlternateContent>
      <mc:AlternateContent xmlns:mc="http://schemas.openxmlformats.org/markup-compatibility/2006">
        <mc:Choice xmlns:am3d="http://schemas.microsoft.com/office/drawing/2017/model3d" Requires="am3d">
          <p:graphicFrame>
            <p:nvGraphicFramePr>
              <p:cNvPr id="62" name="3D Model 61">
                <a:extLst>
                  <a:ext uri="{FF2B5EF4-FFF2-40B4-BE49-F238E27FC236}">
                    <a16:creationId xmlns:a16="http://schemas.microsoft.com/office/drawing/2014/main" id="{348DF8F3-A9D7-372C-885A-38F37B44BB00}"/>
                  </a:ext>
                </a:extLst>
              </p:cNvPr>
              <p:cNvGraphicFramePr>
                <a:graphicFrameLocks noChangeAspect="1"/>
              </p:cNvGraphicFramePr>
              <p:nvPr>
                <p:extLst>
                  <p:ext uri="{D42A27DB-BD31-4B8C-83A1-F6EECF244321}">
                    <p14:modId xmlns:p14="http://schemas.microsoft.com/office/powerpoint/2010/main" val="3450620189"/>
                  </p:ext>
                </p:extLst>
              </p:nvPr>
            </p:nvGraphicFramePr>
            <p:xfrm rot="868998">
              <a:off x="2618245" y="653634"/>
              <a:ext cx="1534112" cy="2851854"/>
            </p:xfrm>
            <a:graphic>
              <a:graphicData uri="http://schemas.microsoft.com/office/drawing/2017/model3d">
                <am3d:model3d r:embed="rId8">
                  <am3d:spPr>
                    <a:xfrm rot="868998">
                      <a:off x="0" y="0"/>
                      <a:ext cx="1534112" cy="2851854"/>
                    </a:xfrm>
                    <a:prstGeom prst="rect">
                      <a:avLst/>
                    </a:prstGeom>
                  </am3d:spPr>
                  <am3d:camera>
                    <am3d:pos x="0" y="0" z="66524830"/>
                    <am3d:up dx="0" dy="36000000" dz="0"/>
                    <am3d:lookAt x="0" y="0" z="0"/>
                    <am3d:perspective fov="2700000"/>
                  </am3d:camera>
                  <am3d:trans>
                    <am3d:meterPerModelUnit n="26313" d="1000000"/>
                    <am3d:preTrans dx="-24873152" dy="-23991258" dz="634955"/>
                    <am3d:scale>
                      <am3d:sx n="1000000" d="1000000"/>
                      <am3d:sy n="1000000" d="1000000"/>
                      <am3d:sz n="1000000" d="1000000"/>
                    </am3d:scale>
                    <am3d:rot ax="9562253" ay="-3397123" az="-9752920"/>
                    <am3d:postTrans dx="0" dy="0" dz="0"/>
                  </am3d:trans>
                  <am3d:raster rName="Office3DRenderer" rVer="16.0.8326">
                    <am3d:blip r:embed="rId9"/>
                  </am3d:raster>
                  <am3d:objViewport viewportSz="313087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2" name="3D Model 61">
                <a:extLst>
                  <a:ext uri="{FF2B5EF4-FFF2-40B4-BE49-F238E27FC236}">
                    <a16:creationId xmlns:a16="http://schemas.microsoft.com/office/drawing/2014/main" id="{348DF8F3-A9D7-372C-885A-38F37B44BB00}"/>
                  </a:ext>
                </a:extLst>
              </p:cNvPr>
              <p:cNvPicPr>
                <a:picLocks noGrp="1" noRot="1" noChangeAspect="1" noMove="1" noResize="1" noEditPoints="1" noAdjustHandles="1" noChangeArrowheads="1" noChangeShapeType="1" noCrop="1"/>
              </p:cNvPicPr>
              <p:nvPr/>
            </p:nvPicPr>
            <p:blipFill>
              <a:blip r:embed="rId9"/>
              <a:stretch>
                <a:fillRect/>
              </a:stretch>
            </p:blipFill>
            <p:spPr>
              <a:xfrm rot="868998">
                <a:off x="2618245" y="653634"/>
                <a:ext cx="1534112" cy="2851854"/>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63" name="3D Model 62">
                <a:extLst>
                  <a:ext uri="{FF2B5EF4-FFF2-40B4-BE49-F238E27FC236}">
                    <a16:creationId xmlns:a16="http://schemas.microsoft.com/office/drawing/2014/main" id="{D6ABDF46-797E-F747-CB85-482FDB138C97}"/>
                  </a:ext>
                </a:extLst>
              </p:cNvPr>
              <p:cNvGraphicFramePr>
                <a:graphicFrameLocks noChangeAspect="1"/>
              </p:cNvGraphicFramePr>
              <p:nvPr>
                <p:extLst>
                  <p:ext uri="{D42A27DB-BD31-4B8C-83A1-F6EECF244321}">
                    <p14:modId xmlns:p14="http://schemas.microsoft.com/office/powerpoint/2010/main" val="2491959585"/>
                  </p:ext>
                </p:extLst>
              </p:nvPr>
            </p:nvGraphicFramePr>
            <p:xfrm rot="1059847">
              <a:off x="6540250" y="2270343"/>
              <a:ext cx="2080507" cy="3146392"/>
            </p:xfrm>
            <a:graphic>
              <a:graphicData uri="http://schemas.microsoft.com/office/drawing/2017/model3d">
                <am3d:model3d r:embed="rId10">
                  <am3d:spPr>
                    <a:xfrm rot="1059847">
                      <a:off x="0" y="0"/>
                      <a:ext cx="2080507" cy="3146392"/>
                    </a:xfrm>
                    <a:prstGeom prst="rect">
                      <a:avLst/>
                    </a:prstGeom>
                  </am3d:spPr>
                  <am3d:camera>
                    <am3d:pos x="0" y="0" z="67999543"/>
                    <am3d:up dx="0" dy="36000000" dz="0"/>
                    <am3d:lookAt x="0" y="0" z="0"/>
                    <am3d:perspective fov="2700000"/>
                  </am3d:camera>
                  <am3d:trans>
                    <am3d:meterPerModelUnit n="20000" d="1000000"/>
                    <am3d:preTrans dx="-20464585" dy="-27313131" dz="45681551"/>
                    <am3d:scale>
                      <am3d:sx n="1000000" d="1000000"/>
                      <am3d:sy n="1000000" d="1000000"/>
                      <am3d:sz n="1000000" d="1000000"/>
                    </am3d:scale>
                    <am3d:rot ax="8386472" ay="-3444887" az="-8671372"/>
                    <am3d:postTrans dx="0" dy="0" dz="0"/>
                  </am3d:trans>
                  <am3d:raster rName="Office3DRenderer" rVer="16.0.8326">
                    <am3d:blip r:embed="rId11"/>
                  </am3d:raster>
                  <am3d:objViewport viewportSz="329863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3" name="3D Model 62">
                <a:extLst>
                  <a:ext uri="{FF2B5EF4-FFF2-40B4-BE49-F238E27FC236}">
                    <a16:creationId xmlns:a16="http://schemas.microsoft.com/office/drawing/2014/main" id="{D6ABDF46-797E-F747-CB85-482FDB138C97}"/>
                  </a:ext>
                </a:extLst>
              </p:cNvPr>
              <p:cNvPicPr>
                <a:picLocks noGrp="1" noRot="1" noChangeAspect="1" noMove="1" noResize="1" noEditPoints="1" noAdjustHandles="1" noChangeArrowheads="1" noChangeShapeType="1" noCrop="1"/>
              </p:cNvPicPr>
              <p:nvPr/>
            </p:nvPicPr>
            <p:blipFill>
              <a:blip r:embed="rId11"/>
              <a:stretch>
                <a:fillRect/>
              </a:stretch>
            </p:blipFill>
            <p:spPr>
              <a:xfrm rot="1059847">
                <a:off x="6540250" y="2270343"/>
                <a:ext cx="2080507" cy="3146392"/>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9" name="3D Model 58">
                <a:extLst>
                  <a:ext uri="{FF2B5EF4-FFF2-40B4-BE49-F238E27FC236}">
                    <a16:creationId xmlns:a16="http://schemas.microsoft.com/office/drawing/2014/main" id="{6165D44D-EDB1-5A86-0680-2980C49F5089}"/>
                  </a:ext>
                </a:extLst>
              </p:cNvPr>
              <p:cNvGraphicFramePr>
                <a:graphicFrameLocks noChangeAspect="1"/>
              </p:cNvGraphicFramePr>
              <p:nvPr>
                <p:extLst>
                  <p:ext uri="{D42A27DB-BD31-4B8C-83A1-F6EECF244321}">
                    <p14:modId xmlns:p14="http://schemas.microsoft.com/office/powerpoint/2010/main" val="1878438923"/>
                  </p:ext>
                </p:extLst>
              </p:nvPr>
            </p:nvGraphicFramePr>
            <p:xfrm rot="10800000" flipV="1">
              <a:off x="7624771" y="3208866"/>
              <a:ext cx="2160810" cy="1132226"/>
            </p:xfrm>
            <a:graphic>
              <a:graphicData uri="http://schemas.microsoft.com/office/drawing/2017/model3d">
                <am3d:model3d r:embed="rId5">
                  <am3d:spPr>
                    <a:xfrm rot="10800000" flipV="1">
                      <a:off x="0" y="0"/>
                      <a:ext cx="2160810" cy="1132226"/>
                    </a:xfrm>
                    <a:prstGeom prst="rect">
                      <a:avLst/>
                    </a:prstGeom>
                    <a:noFill/>
                  </am3d:spPr>
                  <am3d:camera>
                    <am3d:pos x="0" y="0" z="47456212"/>
                    <am3d:up dx="0" dy="36000000" dz="0"/>
                    <am3d:lookAt x="0" y="0" z="0"/>
                    <am3d:perspective fov="2700000"/>
                  </am3d:camera>
                  <am3d:trans>
                    <am3d:meterPerModelUnit n="17241" d="1000000"/>
                    <am3d:preTrans dx="-30080832" dy="-36029637" dz="72637661"/>
                    <am3d:scale>
                      <am3d:sx n="1000000" d="1000000"/>
                      <am3d:sy n="1000000" d="1000000"/>
                      <am3d:sz n="1000000" d="1000000"/>
                    </am3d:scale>
                    <am3d:rot ax="-6982705" ay="-48095" az="-3937579"/>
                    <am3d:postTrans dx="0" dy="0" dz="0"/>
                  </am3d:trans>
                  <am3d:raster rName="Office3DRenderer" rVer="16.0.8326">
                    <am3d:blip r:embed="rId12"/>
                  </am3d:raster>
                  <am3d:objViewport viewportSz="227744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9" name="3D Model 58">
                <a:extLst>
                  <a:ext uri="{FF2B5EF4-FFF2-40B4-BE49-F238E27FC236}">
                    <a16:creationId xmlns:a16="http://schemas.microsoft.com/office/drawing/2014/main" id="{6165D44D-EDB1-5A86-0680-2980C49F5089}"/>
                  </a:ext>
                </a:extLst>
              </p:cNvPr>
              <p:cNvPicPr>
                <a:picLocks noGrp="1" noRot="1" noChangeAspect="1" noMove="1" noResize="1" noEditPoints="1" noAdjustHandles="1" noChangeArrowheads="1" noChangeShapeType="1" noCrop="1"/>
              </p:cNvPicPr>
              <p:nvPr/>
            </p:nvPicPr>
            <p:blipFill>
              <a:blip r:embed="rId12"/>
              <a:stretch>
                <a:fillRect/>
              </a:stretch>
            </p:blipFill>
            <p:spPr>
              <a:xfrm rot="10800000" flipV="1">
                <a:off x="7624771" y="3208866"/>
                <a:ext cx="2160810" cy="1132226"/>
              </a:xfrm>
              <a:prstGeom prst="rect">
                <a:avLst/>
              </a:prstGeom>
              <a:noFill/>
            </p:spPr>
          </p:pic>
        </mc:Fallback>
      </mc:AlternateContent>
      <mc:AlternateContent xmlns:mc="http://schemas.openxmlformats.org/markup-compatibility/2006">
        <mc:Choice xmlns:am3d="http://schemas.microsoft.com/office/drawing/2017/model3d" Requires="am3d">
          <p:graphicFrame>
            <p:nvGraphicFramePr>
              <p:cNvPr id="60" name="3D Model 59">
                <a:extLst>
                  <a:ext uri="{FF2B5EF4-FFF2-40B4-BE49-F238E27FC236}">
                    <a16:creationId xmlns:a16="http://schemas.microsoft.com/office/drawing/2014/main" id="{4076FFB0-7CDB-3F3F-ECB6-4F482CA0D298}"/>
                  </a:ext>
                </a:extLst>
              </p:cNvPr>
              <p:cNvGraphicFramePr>
                <a:graphicFrameLocks noChangeAspect="1"/>
              </p:cNvGraphicFramePr>
              <p:nvPr>
                <p:extLst>
                  <p:ext uri="{D42A27DB-BD31-4B8C-83A1-F6EECF244321}">
                    <p14:modId xmlns:p14="http://schemas.microsoft.com/office/powerpoint/2010/main" val="2997992590"/>
                  </p:ext>
                </p:extLst>
              </p:nvPr>
            </p:nvGraphicFramePr>
            <p:xfrm rot="11268970" flipV="1">
              <a:off x="6968981" y="5084649"/>
              <a:ext cx="2188221" cy="1050675"/>
            </p:xfrm>
            <a:graphic>
              <a:graphicData uri="http://schemas.microsoft.com/office/drawing/2017/model3d">
                <am3d:model3d r:embed="rId5">
                  <am3d:spPr>
                    <a:xfrm rot="11268970" flipV="1">
                      <a:off x="0" y="0"/>
                      <a:ext cx="2188221" cy="1050675"/>
                    </a:xfrm>
                    <a:prstGeom prst="rect">
                      <a:avLst/>
                    </a:prstGeom>
                    <a:noFill/>
                  </am3d:spPr>
                  <am3d:camera>
                    <am3d:pos x="0" y="0" z="47456212"/>
                    <am3d:up dx="0" dy="36000000" dz="0"/>
                    <am3d:lookAt x="0" y="0" z="0"/>
                    <am3d:perspective fov="2700000"/>
                  </am3d:camera>
                  <am3d:trans>
                    <am3d:meterPerModelUnit n="17241" d="1000000"/>
                    <am3d:preTrans dx="-30080832" dy="-36029637" dz="72637661"/>
                    <am3d:scale>
                      <am3d:sx n="1000000" d="1000000"/>
                      <am3d:sy n="1000000" d="1000000"/>
                      <am3d:sz n="1000000" d="1000000"/>
                    </am3d:scale>
                    <am3d:rot ax="-9686113" ay="4406022" az="-8310249"/>
                    <am3d:postTrans dx="0" dy="0" dz="0"/>
                  </am3d:trans>
                  <am3d:raster rName="Office3DRenderer" rVer="16.0.8326">
                    <am3d:blip r:embed="rId13"/>
                  </am3d:raster>
                  <am3d:objViewport viewportSz="227744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0" name="3D Model 59">
                <a:extLst>
                  <a:ext uri="{FF2B5EF4-FFF2-40B4-BE49-F238E27FC236}">
                    <a16:creationId xmlns:a16="http://schemas.microsoft.com/office/drawing/2014/main" id="{4076FFB0-7CDB-3F3F-ECB6-4F482CA0D298}"/>
                  </a:ext>
                </a:extLst>
              </p:cNvPr>
              <p:cNvPicPr>
                <a:picLocks noGrp="1" noRot="1" noChangeAspect="1" noMove="1" noResize="1" noEditPoints="1" noAdjustHandles="1" noChangeArrowheads="1" noChangeShapeType="1" noCrop="1"/>
              </p:cNvPicPr>
              <p:nvPr/>
            </p:nvPicPr>
            <p:blipFill>
              <a:blip r:embed="rId13"/>
              <a:stretch>
                <a:fillRect/>
              </a:stretch>
            </p:blipFill>
            <p:spPr>
              <a:xfrm rot="11268970" flipV="1">
                <a:off x="6968981" y="5084649"/>
                <a:ext cx="2188221" cy="1050675"/>
              </a:xfrm>
              <a:prstGeom prst="rect">
                <a:avLst/>
              </a:prstGeom>
              <a:noFill/>
            </p:spPr>
          </p:pic>
        </mc:Fallback>
      </mc:AlternateContent>
    </p:spTree>
    <p:extLst>
      <p:ext uri="{BB962C8B-B14F-4D97-AF65-F5344CB8AC3E}">
        <p14:creationId xmlns:p14="http://schemas.microsoft.com/office/powerpoint/2010/main" val="37414177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B0C10"/>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6C229852-D8C4-45E2-8D15-056E96566EDB}"/>
              </a:ext>
            </a:extLst>
          </p:cNvPr>
          <p:cNvSpPr>
            <a:spLocks noGrp="1"/>
          </p:cNvSpPr>
          <p:nvPr/>
        </p:nvSpPr>
        <p:spPr>
          <a:xfrm>
            <a:off x="0" y="0"/>
            <a:ext cx="12192000" cy="6858000"/>
          </a:xfrm>
          <a:prstGeom prst="rect">
            <a:avLst/>
          </a:prstGeom>
          <a:solidFill>
            <a:srgbClr val="080D12"/>
          </a:solidFill>
          <a:ln w="0">
            <a:solidFill>
              <a:srgbClr val="000000">
                <a:alpha val="0"/>
              </a:srgbClr>
            </a:solidFill>
            <a:prstDash val="solid"/>
          </a:ln>
        </p:spPr>
        <p:txBody>
          <a:bodyPr/>
          <a:lstStyle/>
          <a:p>
            <a:endParaRPr/>
          </a:p>
        </p:txBody>
      </p:sp>
      <p:sp>
        <p:nvSpPr>
          <p:cNvPr id="2" name="Rectangle 1">
            <a:extLst>
              <a:ext uri="{FF2B5EF4-FFF2-40B4-BE49-F238E27FC236}">
                <a16:creationId xmlns:a16="http://schemas.microsoft.com/office/drawing/2014/main" id="{7C0B30E3-9F7B-4EAB-8E86-D159474B5A7A}"/>
              </a:ext>
            </a:extLst>
          </p:cNvPr>
          <p:cNvSpPr>
            <a:spLocks noGrp="1"/>
          </p:cNvSpPr>
          <p:nvPr/>
        </p:nvSpPr>
        <p:spPr>
          <a:xfrm>
            <a:off x="762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3" name="Rectangle 2">
            <a:extLst>
              <a:ext uri="{FF2B5EF4-FFF2-40B4-BE49-F238E27FC236}">
                <a16:creationId xmlns:a16="http://schemas.microsoft.com/office/drawing/2014/main" id="{A5B32A25-F3FE-471A-8B5E-0BA04DEE55B7}"/>
              </a:ext>
            </a:extLst>
          </p:cNvPr>
          <p:cNvSpPr>
            <a:spLocks noGrp="1"/>
          </p:cNvSpPr>
          <p:nvPr/>
        </p:nvSpPr>
        <p:spPr>
          <a:xfrm>
            <a:off x="1524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4" name="Rectangle 3">
            <a:extLst>
              <a:ext uri="{FF2B5EF4-FFF2-40B4-BE49-F238E27FC236}">
                <a16:creationId xmlns:a16="http://schemas.microsoft.com/office/drawing/2014/main" id="{25966FE2-FDC2-477A-A1B7-27BE9461ADD1}"/>
              </a:ext>
            </a:extLst>
          </p:cNvPr>
          <p:cNvSpPr>
            <a:spLocks noGrp="1"/>
          </p:cNvSpPr>
          <p:nvPr/>
        </p:nvSpPr>
        <p:spPr>
          <a:xfrm>
            <a:off x="2286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5" name="Rectangle 4">
            <a:extLst>
              <a:ext uri="{FF2B5EF4-FFF2-40B4-BE49-F238E27FC236}">
                <a16:creationId xmlns:a16="http://schemas.microsoft.com/office/drawing/2014/main" id="{CD757CD1-85B7-4851-B684-D813FBC32833}"/>
              </a:ext>
            </a:extLst>
          </p:cNvPr>
          <p:cNvSpPr>
            <a:spLocks noGrp="1"/>
          </p:cNvSpPr>
          <p:nvPr/>
        </p:nvSpPr>
        <p:spPr>
          <a:xfrm>
            <a:off x="3048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6" name="Rectangle 5">
            <a:extLst>
              <a:ext uri="{FF2B5EF4-FFF2-40B4-BE49-F238E27FC236}">
                <a16:creationId xmlns:a16="http://schemas.microsoft.com/office/drawing/2014/main" id="{2114C269-2249-4485-A333-307550F9B475}"/>
              </a:ext>
            </a:extLst>
          </p:cNvPr>
          <p:cNvSpPr>
            <a:spLocks noGrp="1"/>
          </p:cNvSpPr>
          <p:nvPr/>
        </p:nvSpPr>
        <p:spPr>
          <a:xfrm>
            <a:off x="3810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7" name="Rectangle 6">
            <a:extLst>
              <a:ext uri="{FF2B5EF4-FFF2-40B4-BE49-F238E27FC236}">
                <a16:creationId xmlns:a16="http://schemas.microsoft.com/office/drawing/2014/main" id="{AB96CF4D-8219-4013-9356-641D46EC3A70}"/>
              </a:ext>
            </a:extLst>
          </p:cNvPr>
          <p:cNvSpPr>
            <a:spLocks noGrp="1"/>
          </p:cNvSpPr>
          <p:nvPr/>
        </p:nvSpPr>
        <p:spPr>
          <a:xfrm>
            <a:off x="4572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8" name="Rectangle 7">
            <a:extLst>
              <a:ext uri="{FF2B5EF4-FFF2-40B4-BE49-F238E27FC236}">
                <a16:creationId xmlns:a16="http://schemas.microsoft.com/office/drawing/2014/main" id="{886667FC-72EF-4F5C-8924-B3EABA3FADE5}"/>
              </a:ext>
            </a:extLst>
          </p:cNvPr>
          <p:cNvSpPr>
            <a:spLocks noGrp="1"/>
          </p:cNvSpPr>
          <p:nvPr/>
        </p:nvSpPr>
        <p:spPr>
          <a:xfrm>
            <a:off x="5334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9" name="Rectangle 8">
            <a:extLst>
              <a:ext uri="{FF2B5EF4-FFF2-40B4-BE49-F238E27FC236}">
                <a16:creationId xmlns:a16="http://schemas.microsoft.com/office/drawing/2014/main" id="{3D4E9C03-3AB5-4A26-B506-B8E3891F0C28}"/>
              </a:ext>
            </a:extLst>
          </p:cNvPr>
          <p:cNvSpPr>
            <a:spLocks noGrp="1"/>
          </p:cNvSpPr>
          <p:nvPr/>
        </p:nvSpPr>
        <p:spPr>
          <a:xfrm>
            <a:off x="6096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0" name="Rectangle 9">
            <a:extLst>
              <a:ext uri="{FF2B5EF4-FFF2-40B4-BE49-F238E27FC236}">
                <a16:creationId xmlns:a16="http://schemas.microsoft.com/office/drawing/2014/main" id="{0FF11855-4CE3-434E-8BD0-EC3EBBB190E2}"/>
              </a:ext>
            </a:extLst>
          </p:cNvPr>
          <p:cNvSpPr>
            <a:spLocks noGrp="1"/>
          </p:cNvSpPr>
          <p:nvPr/>
        </p:nvSpPr>
        <p:spPr>
          <a:xfrm>
            <a:off x="6858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1" name="Rectangle 10">
            <a:extLst>
              <a:ext uri="{FF2B5EF4-FFF2-40B4-BE49-F238E27FC236}">
                <a16:creationId xmlns:a16="http://schemas.microsoft.com/office/drawing/2014/main" id="{D79F0CE1-DAC5-4F5C-95B6-EF8628D749EC}"/>
              </a:ext>
            </a:extLst>
          </p:cNvPr>
          <p:cNvSpPr>
            <a:spLocks noGrp="1"/>
          </p:cNvSpPr>
          <p:nvPr/>
        </p:nvSpPr>
        <p:spPr>
          <a:xfrm>
            <a:off x="7620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2" name="Rectangle 11">
            <a:extLst>
              <a:ext uri="{FF2B5EF4-FFF2-40B4-BE49-F238E27FC236}">
                <a16:creationId xmlns:a16="http://schemas.microsoft.com/office/drawing/2014/main" id="{47C547E3-846F-4FC5-A74E-8A6CAB922B91}"/>
              </a:ext>
            </a:extLst>
          </p:cNvPr>
          <p:cNvSpPr>
            <a:spLocks noGrp="1"/>
          </p:cNvSpPr>
          <p:nvPr/>
        </p:nvSpPr>
        <p:spPr>
          <a:xfrm>
            <a:off x="8382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3" name="Rectangle 12">
            <a:extLst>
              <a:ext uri="{FF2B5EF4-FFF2-40B4-BE49-F238E27FC236}">
                <a16:creationId xmlns:a16="http://schemas.microsoft.com/office/drawing/2014/main" id="{056CE1E9-E376-4EE0-82B4-55CD3FE4CDD0}"/>
              </a:ext>
            </a:extLst>
          </p:cNvPr>
          <p:cNvSpPr>
            <a:spLocks noGrp="1"/>
          </p:cNvSpPr>
          <p:nvPr/>
        </p:nvSpPr>
        <p:spPr>
          <a:xfrm>
            <a:off x="9144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4" name="Rectangle 13">
            <a:extLst>
              <a:ext uri="{FF2B5EF4-FFF2-40B4-BE49-F238E27FC236}">
                <a16:creationId xmlns:a16="http://schemas.microsoft.com/office/drawing/2014/main" id="{FCC909EE-0D35-4784-9926-A552E5A20198}"/>
              </a:ext>
            </a:extLst>
          </p:cNvPr>
          <p:cNvSpPr>
            <a:spLocks noGrp="1"/>
          </p:cNvSpPr>
          <p:nvPr/>
        </p:nvSpPr>
        <p:spPr>
          <a:xfrm>
            <a:off x="9906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5" name="Rectangle 14">
            <a:extLst>
              <a:ext uri="{FF2B5EF4-FFF2-40B4-BE49-F238E27FC236}">
                <a16:creationId xmlns:a16="http://schemas.microsoft.com/office/drawing/2014/main" id="{C865A5E9-909D-4D4E-B762-914CC4B6EAB6}"/>
              </a:ext>
            </a:extLst>
          </p:cNvPr>
          <p:cNvSpPr>
            <a:spLocks noGrp="1"/>
          </p:cNvSpPr>
          <p:nvPr/>
        </p:nvSpPr>
        <p:spPr>
          <a:xfrm>
            <a:off x="10668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6" name="Rectangle 15">
            <a:extLst>
              <a:ext uri="{FF2B5EF4-FFF2-40B4-BE49-F238E27FC236}">
                <a16:creationId xmlns:a16="http://schemas.microsoft.com/office/drawing/2014/main" id="{323A5B9F-231D-49DD-B19D-3977D848581F}"/>
              </a:ext>
            </a:extLst>
          </p:cNvPr>
          <p:cNvSpPr>
            <a:spLocks noGrp="1"/>
          </p:cNvSpPr>
          <p:nvPr/>
        </p:nvSpPr>
        <p:spPr>
          <a:xfrm>
            <a:off x="11430000" y="0"/>
            <a:ext cx="9525" cy="6858000"/>
          </a:xfrm>
          <a:prstGeom prst="rect">
            <a:avLst/>
          </a:prstGeom>
          <a:solidFill>
            <a:srgbClr val="173244"/>
          </a:solidFill>
          <a:ln w="0">
            <a:solidFill>
              <a:srgbClr val="000000">
                <a:alpha val="0"/>
              </a:srgbClr>
            </a:solidFill>
            <a:prstDash val="solid"/>
          </a:ln>
        </p:spPr>
        <p:txBody>
          <a:bodyPr/>
          <a:lstStyle/>
          <a:p>
            <a:endParaRPr/>
          </a:p>
        </p:txBody>
      </p:sp>
      <p:sp>
        <p:nvSpPr>
          <p:cNvPr id="17" name="Rectangle 16">
            <a:extLst>
              <a:ext uri="{FF2B5EF4-FFF2-40B4-BE49-F238E27FC236}">
                <a16:creationId xmlns:a16="http://schemas.microsoft.com/office/drawing/2014/main" id="{E7B4BF4D-BF38-46F4-9B2B-3000D5D9C52F}"/>
              </a:ext>
            </a:extLst>
          </p:cNvPr>
          <p:cNvSpPr>
            <a:spLocks noGrp="1"/>
          </p:cNvSpPr>
          <p:nvPr/>
        </p:nvSpPr>
        <p:spPr>
          <a:xfrm>
            <a:off x="0" y="762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18" name="Rectangle 17">
            <a:extLst>
              <a:ext uri="{FF2B5EF4-FFF2-40B4-BE49-F238E27FC236}">
                <a16:creationId xmlns:a16="http://schemas.microsoft.com/office/drawing/2014/main" id="{247EFE58-4B03-4E23-AF44-8FEBAA76E541}"/>
              </a:ext>
            </a:extLst>
          </p:cNvPr>
          <p:cNvSpPr>
            <a:spLocks noGrp="1"/>
          </p:cNvSpPr>
          <p:nvPr/>
        </p:nvSpPr>
        <p:spPr>
          <a:xfrm>
            <a:off x="0" y="1524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19" name="Rectangle 18">
            <a:extLst>
              <a:ext uri="{FF2B5EF4-FFF2-40B4-BE49-F238E27FC236}">
                <a16:creationId xmlns:a16="http://schemas.microsoft.com/office/drawing/2014/main" id="{C83E0AC8-D173-482F-8338-5DC764DD3EFA}"/>
              </a:ext>
            </a:extLst>
          </p:cNvPr>
          <p:cNvSpPr>
            <a:spLocks noGrp="1"/>
          </p:cNvSpPr>
          <p:nvPr/>
        </p:nvSpPr>
        <p:spPr>
          <a:xfrm>
            <a:off x="0" y="2286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0" name="Rectangle 19">
            <a:extLst>
              <a:ext uri="{FF2B5EF4-FFF2-40B4-BE49-F238E27FC236}">
                <a16:creationId xmlns:a16="http://schemas.microsoft.com/office/drawing/2014/main" id="{41D413AB-EFE6-45DC-8E30-48E0874BEA93}"/>
              </a:ext>
            </a:extLst>
          </p:cNvPr>
          <p:cNvSpPr>
            <a:spLocks noGrp="1"/>
          </p:cNvSpPr>
          <p:nvPr/>
        </p:nvSpPr>
        <p:spPr>
          <a:xfrm>
            <a:off x="0" y="3048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1" name="Rectangle 20">
            <a:extLst>
              <a:ext uri="{FF2B5EF4-FFF2-40B4-BE49-F238E27FC236}">
                <a16:creationId xmlns:a16="http://schemas.microsoft.com/office/drawing/2014/main" id="{DF5BC232-3F49-4711-AA6D-260F240E7662}"/>
              </a:ext>
            </a:extLst>
          </p:cNvPr>
          <p:cNvSpPr>
            <a:spLocks noGrp="1"/>
          </p:cNvSpPr>
          <p:nvPr/>
        </p:nvSpPr>
        <p:spPr>
          <a:xfrm>
            <a:off x="0" y="3810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2" name="Rectangle 21">
            <a:extLst>
              <a:ext uri="{FF2B5EF4-FFF2-40B4-BE49-F238E27FC236}">
                <a16:creationId xmlns:a16="http://schemas.microsoft.com/office/drawing/2014/main" id="{F1E6A7DE-7243-4C16-8867-9AB1A521CCF5}"/>
              </a:ext>
            </a:extLst>
          </p:cNvPr>
          <p:cNvSpPr>
            <a:spLocks noGrp="1"/>
          </p:cNvSpPr>
          <p:nvPr/>
        </p:nvSpPr>
        <p:spPr>
          <a:xfrm>
            <a:off x="0" y="4572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3" name="Rectangle 22">
            <a:extLst>
              <a:ext uri="{FF2B5EF4-FFF2-40B4-BE49-F238E27FC236}">
                <a16:creationId xmlns:a16="http://schemas.microsoft.com/office/drawing/2014/main" id="{78B882AB-F253-40CE-ACDE-F661394FAE7A}"/>
              </a:ext>
            </a:extLst>
          </p:cNvPr>
          <p:cNvSpPr>
            <a:spLocks noGrp="1"/>
          </p:cNvSpPr>
          <p:nvPr/>
        </p:nvSpPr>
        <p:spPr>
          <a:xfrm>
            <a:off x="0" y="5334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4" name="Rectangle 23">
            <a:extLst>
              <a:ext uri="{FF2B5EF4-FFF2-40B4-BE49-F238E27FC236}">
                <a16:creationId xmlns:a16="http://schemas.microsoft.com/office/drawing/2014/main" id="{29656812-256A-466C-9120-ABE9E0172A92}"/>
              </a:ext>
            </a:extLst>
          </p:cNvPr>
          <p:cNvSpPr>
            <a:spLocks noGrp="1"/>
          </p:cNvSpPr>
          <p:nvPr/>
        </p:nvSpPr>
        <p:spPr>
          <a:xfrm>
            <a:off x="0" y="6096000"/>
            <a:ext cx="12192000" cy="9525"/>
          </a:xfrm>
          <a:prstGeom prst="rect">
            <a:avLst/>
          </a:prstGeom>
          <a:solidFill>
            <a:srgbClr val="173244"/>
          </a:solidFill>
          <a:ln w="0">
            <a:solidFill>
              <a:srgbClr val="000000">
                <a:alpha val="0"/>
              </a:srgbClr>
            </a:solidFill>
            <a:prstDash val="solid"/>
          </a:ln>
        </p:spPr>
        <p:txBody>
          <a:bodyPr/>
          <a:lstStyle/>
          <a:p>
            <a:endParaRPr/>
          </a:p>
        </p:txBody>
      </p:sp>
      <p:sp>
        <p:nvSpPr>
          <p:cNvPr id="25" name="Rectangle 24">
            <a:extLst>
              <a:ext uri="{FF2B5EF4-FFF2-40B4-BE49-F238E27FC236}">
                <a16:creationId xmlns:a16="http://schemas.microsoft.com/office/drawing/2014/main" id="{EFB2DB94-9A9C-40D4-B119-80D41848AF14}"/>
              </a:ext>
            </a:extLst>
          </p:cNvPr>
          <p:cNvSpPr>
            <a:spLocks noGrp="1"/>
          </p:cNvSpPr>
          <p:nvPr/>
        </p:nvSpPr>
        <p:spPr>
          <a:xfrm>
            <a:off x="0" y="0"/>
            <a:ext cx="12192000" cy="6858000"/>
          </a:xfrm>
          <a:prstGeom prst="rect">
            <a:avLst/>
          </a:prstGeom>
          <a:solidFill>
            <a:srgbClr val="000000">
              <a:alpha val="0"/>
            </a:srgbClr>
          </a:solidFill>
          <a:ln w="9525">
            <a:solidFill>
              <a:srgbClr val="1D4054"/>
            </a:solidFill>
            <a:prstDash val="solid"/>
          </a:ln>
        </p:spPr>
        <p:txBody>
          <a:bodyPr/>
          <a:lstStyle/>
          <a:p>
            <a:endParaRPr/>
          </a:p>
        </p:txBody>
      </p:sp>
      <p:sp>
        <p:nvSpPr>
          <p:cNvPr id="26" name="Rectangle 25">
            <a:extLst>
              <a:ext uri="{FF2B5EF4-FFF2-40B4-BE49-F238E27FC236}">
                <a16:creationId xmlns:a16="http://schemas.microsoft.com/office/drawing/2014/main" id="{97925C94-1547-4731-A835-C0E9FCEF1ABD}"/>
              </a:ext>
            </a:extLst>
          </p:cNvPr>
          <p:cNvSpPr>
            <a:spLocks noGrp="1"/>
          </p:cNvSpPr>
          <p:nvPr/>
        </p:nvSpPr>
        <p:spPr>
          <a:xfrm>
            <a:off x="552450" y="552450"/>
            <a:ext cx="247650" cy="28575"/>
          </a:xfrm>
          <a:prstGeom prst="rect">
            <a:avLst/>
          </a:prstGeom>
          <a:solidFill>
            <a:srgbClr val="00D7FF"/>
          </a:solidFill>
          <a:ln w="0">
            <a:solidFill>
              <a:srgbClr val="000000">
                <a:alpha val="0"/>
              </a:srgbClr>
            </a:solidFill>
            <a:prstDash val="solid"/>
          </a:ln>
        </p:spPr>
        <p:txBody>
          <a:bodyPr/>
          <a:lstStyle/>
          <a:p>
            <a:endParaRPr/>
          </a:p>
        </p:txBody>
      </p:sp>
      <p:sp>
        <p:nvSpPr>
          <p:cNvPr id="27" name="Rectangle 26">
            <a:extLst>
              <a:ext uri="{FF2B5EF4-FFF2-40B4-BE49-F238E27FC236}">
                <a16:creationId xmlns:a16="http://schemas.microsoft.com/office/drawing/2014/main" id="{12C07872-F685-4BCD-82F3-2FCB7435DEF4}"/>
              </a:ext>
            </a:extLst>
          </p:cNvPr>
          <p:cNvSpPr>
            <a:spLocks noGrp="1"/>
          </p:cNvSpPr>
          <p:nvPr/>
        </p:nvSpPr>
        <p:spPr>
          <a:xfrm>
            <a:off x="914400" y="466725"/>
            <a:ext cx="28575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900" b="1">
                <a:solidFill>
                  <a:srgbClr val="00D7FF"/>
                </a:solidFill>
                <a:latin typeface="Aptos Mono"/>
                <a:ea typeface="Aptos Mono"/>
                <a:cs typeface="Aptos Mono"/>
              </a:defRPr>
            </a:pPr>
            <a:r>
              <a:rPr sz="900" b="1">
                <a:solidFill>
                  <a:srgbClr val="F5F5F5"/>
                </a:solidFill>
                <a:latin typeface="Aptos Mono"/>
                <a:ea typeface="Aptos Mono"/>
                <a:cs typeface="Aptos Mono"/>
              </a:rPr>
              <a:t>TEST PLAN</a:t>
            </a:r>
          </a:p>
        </p:txBody>
      </p:sp>
      <p:sp>
        <p:nvSpPr>
          <p:cNvPr id="28" name="Rectangle 27">
            <a:extLst>
              <a:ext uri="{FF2B5EF4-FFF2-40B4-BE49-F238E27FC236}">
                <a16:creationId xmlns:a16="http://schemas.microsoft.com/office/drawing/2014/main" id="{4B3AD844-E74C-407D-8A01-07B224263A56}"/>
              </a:ext>
            </a:extLst>
          </p:cNvPr>
          <p:cNvSpPr>
            <a:spLocks noGrp="1"/>
          </p:cNvSpPr>
          <p:nvPr/>
        </p:nvSpPr>
        <p:spPr>
          <a:xfrm>
            <a:off x="552450" y="781050"/>
            <a:ext cx="8191500" cy="7429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2025" b="1">
                <a:solidFill>
                  <a:srgbClr val="F4FAFF"/>
                </a:solidFill>
                <a:latin typeface="Aptos"/>
                <a:ea typeface="Aptos"/>
                <a:cs typeface="Aptos"/>
              </a:defRPr>
            </a:pPr>
            <a:r>
              <a:rPr sz="2025" b="1" dirty="0">
                <a:solidFill>
                  <a:srgbClr val="F5F5F5"/>
                </a:solidFill>
                <a:latin typeface="Aptos"/>
                <a:ea typeface="Aptos"/>
                <a:cs typeface="Aptos"/>
              </a:rPr>
              <a:t>Prototype testing closes the gap between simplified model and real hardware.</a:t>
            </a:r>
          </a:p>
        </p:txBody>
      </p:sp>
      <p:sp>
        <p:nvSpPr>
          <p:cNvPr id="29" name="Rectangle 28">
            <a:extLst>
              <a:ext uri="{FF2B5EF4-FFF2-40B4-BE49-F238E27FC236}">
                <a16:creationId xmlns:a16="http://schemas.microsoft.com/office/drawing/2014/main" id="{9E69C4ED-7FC5-4DA4-9265-A753C1D8E0C6}"/>
              </a:ext>
            </a:extLst>
          </p:cNvPr>
          <p:cNvSpPr>
            <a:spLocks noGrp="1"/>
          </p:cNvSpPr>
          <p:nvPr/>
        </p:nvSpPr>
        <p:spPr>
          <a:xfrm>
            <a:off x="11068050" y="400050"/>
            <a:ext cx="609600" cy="323850"/>
          </a:xfrm>
          <a:prstGeom prst="rect">
            <a:avLst/>
          </a:prstGeom>
          <a:solidFill>
            <a:srgbClr val="000000">
              <a:alpha val="0"/>
            </a:srgbClr>
          </a:solidFill>
          <a:ln w="0">
            <a:solidFill>
              <a:srgbClr val="000000">
                <a:alpha val="0"/>
              </a:srgbClr>
            </a:solidFill>
            <a:prstDash val="solid"/>
          </a:ln>
        </p:spPr>
        <p:txBody>
          <a:bodyPr lIns="0" tIns="0" rIns="0" bIns="0" anchor="t"/>
          <a:lstStyle/>
          <a:p>
            <a:pPr algn="r">
              <a:buNone/>
              <a:defRPr sz="1350" b="0">
                <a:solidFill>
                  <a:srgbClr val="6F8497"/>
                </a:solidFill>
                <a:latin typeface="Aptos Mono"/>
                <a:ea typeface="Aptos Mono"/>
                <a:cs typeface="Aptos Mono"/>
              </a:defRPr>
            </a:pPr>
            <a:r>
              <a:rPr sz="1350" b="0">
                <a:solidFill>
                  <a:srgbClr val="F5F5F5"/>
                </a:solidFill>
                <a:latin typeface="Aptos Mono"/>
                <a:ea typeface="Aptos Mono"/>
                <a:cs typeface="Aptos Mono"/>
              </a:rPr>
              <a:t>14</a:t>
            </a:r>
          </a:p>
        </p:txBody>
      </p:sp>
      <p:sp>
        <p:nvSpPr>
          <p:cNvPr id="30" name="Rectangle 29">
            <a:extLst>
              <a:ext uri="{FF2B5EF4-FFF2-40B4-BE49-F238E27FC236}">
                <a16:creationId xmlns:a16="http://schemas.microsoft.com/office/drawing/2014/main" id="{822DD880-5A60-4FC6-B233-7E042175B4F9}"/>
              </a:ext>
            </a:extLst>
          </p:cNvPr>
          <p:cNvSpPr>
            <a:spLocks noGrp="1"/>
          </p:cNvSpPr>
          <p:nvPr/>
        </p:nvSpPr>
        <p:spPr>
          <a:xfrm>
            <a:off x="552450" y="6381750"/>
            <a:ext cx="11087100" cy="9525"/>
          </a:xfrm>
          <a:prstGeom prst="rect">
            <a:avLst/>
          </a:prstGeom>
          <a:solidFill>
            <a:srgbClr val="173244"/>
          </a:solidFill>
          <a:ln w="0">
            <a:solidFill>
              <a:srgbClr val="000000">
                <a:alpha val="0"/>
              </a:srgbClr>
            </a:solidFill>
            <a:prstDash val="solid"/>
          </a:ln>
        </p:spPr>
        <p:txBody>
          <a:bodyPr/>
          <a:lstStyle/>
          <a:p>
            <a:endParaRPr/>
          </a:p>
        </p:txBody>
      </p:sp>
      <p:sp>
        <p:nvSpPr>
          <p:cNvPr id="31" name="Rectangle 30">
            <a:extLst>
              <a:ext uri="{FF2B5EF4-FFF2-40B4-BE49-F238E27FC236}">
                <a16:creationId xmlns:a16="http://schemas.microsoft.com/office/drawing/2014/main" id="{7AF93AC5-D6AE-49D5-A2E4-604443D62C8D}"/>
              </a:ext>
            </a:extLst>
          </p:cNvPr>
          <p:cNvSpPr>
            <a:spLocks noGrp="1"/>
          </p:cNvSpPr>
          <p:nvPr/>
        </p:nvSpPr>
        <p:spPr>
          <a:xfrm>
            <a:off x="552450" y="6515100"/>
            <a:ext cx="53340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750" b="0">
                <a:solidFill>
                  <a:srgbClr val="6F8497"/>
                </a:solidFill>
                <a:latin typeface="Aptos Mono"/>
                <a:ea typeface="Aptos Mono"/>
                <a:cs typeface="Aptos Mono"/>
              </a:defRPr>
            </a:pPr>
            <a:r>
              <a:rPr sz="750" b="0">
                <a:solidFill>
                  <a:srgbClr val="F5F5F5"/>
                </a:solidFill>
                <a:latin typeface="Aptos Mono"/>
                <a:ea typeface="Aptos Mono"/>
                <a:cs typeface="Aptos Mono"/>
              </a:rPr>
              <a:t>ENGG 114 Heat Sink Review | modeled boundary conditions</a:t>
            </a:r>
          </a:p>
        </p:txBody>
      </p:sp>
      <p:sp>
        <p:nvSpPr>
          <p:cNvPr id="32" name="Rectangle 31">
            <a:extLst>
              <a:ext uri="{FF2B5EF4-FFF2-40B4-BE49-F238E27FC236}">
                <a16:creationId xmlns:a16="http://schemas.microsoft.com/office/drawing/2014/main" id="{2EFC64C6-34EE-4785-AB46-1AE8D8988F1F}"/>
              </a:ext>
            </a:extLst>
          </p:cNvPr>
          <p:cNvSpPr>
            <a:spLocks noGrp="1"/>
          </p:cNvSpPr>
          <p:nvPr/>
        </p:nvSpPr>
        <p:spPr>
          <a:xfrm>
            <a:off x="742950" y="1962150"/>
            <a:ext cx="1695450" cy="2114550"/>
          </a:xfrm>
          <a:prstGeom prst="rect">
            <a:avLst/>
          </a:prstGeom>
          <a:solidFill>
            <a:srgbClr val="0C151D"/>
          </a:solidFill>
          <a:ln w="9525">
            <a:solidFill>
              <a:srgbClr val="2A5A73"/>
            </a:solidFill>
            <a:prstDash val="solid"/>
          </a:ln>
        </p:spPr>
        <p:txBody>
          <a:bodyPr/>
          <a:lstStyle/>
          <a:p>
            <a:endParaRPr/>
          </a:p>
        </p:txBody>
      </p:sp>
      <p:sp>
        <p:nvSpPr>
          <p:cNvPr id="33" name="Rectangle 32">
            <a:extLst>
              <a:ext uri="{FF2B5EF4-FFF2-40B4-BE49-F238E27FC236}">
                <a16:creationId xmlns:a16="http://schemas.microsoft.com/office/drawing/2014/main" id="{D9CA1205-4EDD-4B96-87F7-FDA0761B10D1}"/>
              </a:ext>
            </a:extLst>
          </p:cNvPr>
          <p:cNvSpPr>
            <a:spLocks noGrp="1"/>
          </p:cNvSpPr>
          <p:nvPr/>
        </p:nvSpPr>
        <p:spPr>
          <a:xfrm>
            <a:off x="895350" y="2152650"/>
            <a:ext cx="381000" cy="3619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1800" b="1">
                <a:solidFill>
                  <a:srgbClr val="00D7FF"/>
                </a:solidFill>
                <a:latin typeface="Aptos Mono"/>
                <a:ea typeface="Aptos Mono"/>
                <a:cs typeface="Aptos Mono"/>
              </a:defRPr>
            </a:pPr>
            <a:r>
              <a:rPr sz="1800" b="1">
                <a:solidFill>
                  <a:srgbClr val="F5F5F5"/>
                </a:solidFill>
                <a:latin typeface="Aptos Mono"/>
                <a:ea typeface="Aptos Mono"/>
                <a:cs typeface="Aptos Mono"/>
              </a:rPr>
              <a:t>1</a:t>
            </a:r>
          </a:p>
        </p:txBody>
      </p:sp>
      <p:sp>
        <p:nvSpPr>
          <p:cNvPr id="34" name="Rectangle 33">
            <a:extLst>
              <a:ext uri="{FF2B5EF4-FFF2-40B4-BE49-F238E27FC236}">
                <a16:creationId xmlns:a16="http://schemas.microsoft.com/office/drawing/2014/main" id="{B59C2315-B50C-44BB-AD8C-D45381280281}"/>
              </a:ext>
            </a:extLst>
          </p:cNvPr>
          <p:cNvSpPr>
            <a:spLocks noGrp="1"/>
          </p:cNvSpPr>
          <p:nvPr/>
        </p:nvSpPr>
        <p:spPr>
          <a:xfrm>
            <a:off x="895350" y="2628900"/>
            <a:ext cx="139065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1425" b="1">
                <a:solidFill>
                  <a:srgbClr val="F4FAFF"/>
                </a:solidFill>
                <a:latin typeface="Aptos"/>
                <a:ea typeface="Aptos"/>
                <a:cs typeface="Aptos"/>
              </a:defRPr>
            </a:pPr>
            <a:r>
              <a:rPr sz="1425" b="1">
                <a:solidFill>
                  <a:srgbClr val="F5F5F5"/>
                </a:solidFill>
                <a:latin typeface="Aptos"/>
                <a:ea typeface="Aptos"/>
                <a:cs typeface="Aptos"/>
              </a:rPr>
              <a:t>Assemble</a:t>
            </a:r>
          </a:p>
        </p:txBody>
      </p:sp>
      <p:sp>
        <p:nvSpPr>
          <p:cNvPr id="35" name="Rectangle 34">
            <a:extLst>
              <a:ext uri="{FF2B5EF4-FFF2-40B4-BE49-F238E27FC236}">
                <a16:creationId xmlns:a16="http://schemas.microsoft.com/office/drawing/2014/main" id="{FA51150F-575A-4068-9E26-904839709B23}"/>
              </a:ext>
            </a:extLst>
          </p:cNvPr>
          <p:cNvSpPr>
            <a:spLocks noGrp="1"/>
          </p:cNvSpPr>
          <p:nvPr/>
        </p:nvSpPr>
        <p:spPr>
          <a:xfrm>
            <a:off x="895350" y="3086100"/>
            <a:ext cx="1390650" cy="68580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975" b="0">
                <a:solidFill>
                  <a:srgbClr val="AAB8C8"/>
                </a:solidFill>
                <a:latin typeface="Aptos"/>
                <a:ea typeface="Aptos"/>
                <a:cs typeface="Aptos"/>
              </a:defRPr>
            </a:pPr>
            <a:r>
              <a:rPr sz="975" b="0">
                <a:solidFill>
                  <a:srgbClr val="F5F5F5"/>
                </a:solidFill>
                <a:latin typeface="Aptos"/>
                <a:ea typeface="Aptos"/>
                <a:cs typeface="Aptos"/>
              </a:rPr>
              <a:t>Heat sink, TIM, fan, and mounting hardware</a:t>
            </a:r>
          </a:p>
        </p:txBody>
      </p:sp>
      <p:sp>
        <p:nvSpPr>
          <p:cNvPr id="36" name="Rectangle 35">
            <a:extLst>
              <a:ext uri="{FF2B5EF4-FFF2-40B4-BE49-F238E27FC236}">
                <a16:creationId xmlns:a16="http://schemas.microsoft.com/office/drawing/2014/main" id="{A1EF4239-FF9B-4C2C-9EBB-1AC4837FE5C2}"/>
              </a:ext>
            </a:extLst>
          </p:cNvPr>
          <p:cNvSpPr>
            <a:spLocks noGrp="1"/>
          </p:cNvSpPr>
          <p:nvPr/>
        </p:nvSpPr>
        <p:spPr>
          <a:xfrm>
            <a:off x="2438400" y="3000375"/>
            <a:ext cx="476250" cy="19050"/>
          </a:xfrm>
          <a:prstGeom prst="rect">
            <a:avLst/>
          </a:prstGeom>
          <a:solidFill>
            <a:srgbClr val="00D7FF"/>
          </a:solidFill>
          <a:ln w="0">
            <a:solidFill>
              <a:srgbClr val="000000">
                <a:alpha val="0"/>
              </a:srgbClr>
            </a:solidFill>
            <a:prstDash val="solid"/>
          </a:ln>
        </p:spPr>
        <p:txBody>
          <a:bodyPr/>
          <a:lstStyle/>
          <a:p>
            <a:endParaRPr/>
          </a:p>
        </p:txBody>
      </p:sp>
      <p:sp>
        <p:nvSpPr>
          <p:cNvPr id="37" name="Triangle 36">
            <a:extLst>
              <a:ext uri="{FF2B5EF4-FFF2-40B4-BE49-F238E27FC236}">
                <a16:creationId xmlns:a16="http://schemas.microsoft.com/office/drawing/2014/main" id="{57E71B4E-EA24-48CC-8362-D486E8652861}"/>
              </a:ext>
            </a:extLst>
          </p:cNvPr>
          <p:cNvSpPr>
            <a:spLocks noGrp="1"/>
          </p:cNvSpPr>
          <p:nvPr/>
        </p:nvSpPr>
        <p:spPr>
          <a:xfrm>
            <a:off x="2857500" y="2943225"/>
            <a:ext cx="95250" cy="133350"/>
          </a:xfrm>
          <a:prstGeom prst="triangle">
            <a:avLst/>
          </a:prstGeom>
          <a:solidFill>
            <a:srgbClr val="00D7FF"/>
          </a:solidFill>
          <a:ln w="0">
            <a:solidFill>
              <a:srgbClr val="000000">
                <a:alpha val="0"/>
              </a:srgbClr>
            </a:solidFill>
            <a:prstDash val="solid"/>
          </a:ln>
        </p:spPr>
        <p:txBody>
          <a:bodyPr/>
          <a:lstStyle/>
          <a:p>
            <a:endParaRPr/>
          </a:p>
        </p:txBody>
      </p:sp>
      <p:sp>
        <p:nvSpPr>
          <p:cNvPr id="38" name="Rectangle 37">
            <a:extLst>
              <a:ext uri="{FF2B5EF4-FFF2-40B4-BE49-F238E27FC236}">
                <a16:creationId xmlns:a16="http://schemas.microsoft.com/office/drawing/2014/main" id="{A7FE7858-3144-4C38-A067-DA38CF1B75C5}"/>
              </a:ext>
            </a:extLst>
          </p:cNvPr>
          <p:cNvSpPr>
            <a:spLocks noGrp="1"/>
          </p:cNvSpPr>
          <p:nvPr/>
        </p:nvSpPr>
        <p:spPr>
          <a:xfrm>
            <a:off x="2914650" y="1962150"/>
            <a:ext cx="1695450" cy="2114550"/>
          </a:xfrm>
          <a:prstGeom prst="rect">
            <a:avLst/>
          </a:prstGeom>
          <a:solidFill>
            <a:srgbClr val="0C151D"/>
          </a:solidFill>
          <a:ln w="9525">
            <a:solidFill>
              <a:srgbClr val="2A5A73"/>
            </a:solidFill>
            <a:prstDash val="solid"/>
          </a:ln>
        </p:spPr>
        <p:txBody>
          <a:bodyPr/>
          <a:lstStyle/>
          <a:p>
            <a:endParaRPr/>
          </a:p>
        </p:txBody>
      </p:sp>
      <p:sp>
        <p:nvSpPr>
          <p:cNvPr id="39" name="Rectangle 38">
            <a:extLst>
              <a:ext uri="{FF2B5EF4-FFF2-40B4-BE49-F238E27FC236}">
                <a16:creationId xmlns:a16="http://schemas.microsoft.com/office/drawing/2014/main" id="{D143174A-1A44-43EB-B95E-A56CAB861DA3}"/>
              </a:ext>
            </a:extLst>
          </p:cNvPr>
          <p:cNvSpPr>
            <a:spLocks noGrp="1"/>
          </p:cNvSpPr>
          <p:nvPr/>
        </p:nvSpPr>
        <p:spPr>
          <a:xfrm>
            <a:off x="3067050" y="2152650"/>
            <a:ext cx="381000" cy="3619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1800" b="1">
                <a:solidFill>
                  <a:srgbClr val="00D7FF"/>
                </a:solidFill>
                <a:latin typeface="Aptos Mono"/>
                <a:ea typeface="Aptos Mono"/>
                <a:cs typeface="Aptos Mono"/>
              </a:defRPr>
            </a:pPr>
            <a:r>
              <a:rPr sz="1800" b="1">
                <a:solidFill>
                  <a:srgbClr val="F5F5F5"/>
                </a:solidFill>
                <a:latin typeface="Aptos Mono"/>
                <a:ea typeface="Aptos Mono"/>
                <a:cs typeface="Aptos Mono"/>
              </a:rPr>
              <a:t>2</a:t>
            </a:r>
          </a:p>
        </p:txBody>
      </p:sp>
      <p:sp>
        <p:nvSpPr>
          <p:cNvPr id="40" name="Rectangle 39">
            <a:extLst>
              <a:ext uri="{FF2B5EF4-FFF2-40B4-BE49-F238E27FC236}">
                <a16:creationId xmlns:a16="http://schemas.microsoft.com/office/drawing/2014/main" id="{EB114FEA-AAE4-4442-BE02-4A8C925F53A4}"/>
              </a:ext>
            </a:extLst>
          </p:cNvPr>
          <p:cNvSpPr>
            <a:spLocks noGrp="1"/>
          </p:cNvSpPr>
          <p:nvPr/>
        </p:nvSpPr>
        <p:spPr>
          <a:xfrm>
            <a:off x="3067050" y="2628900"/>
            <a:ext cx="139065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1425" b="1">
                <a:solidFill>
                  <a:srgbClr val="F4FAFF"/>
                </a:solidFill>
                <a:latin typeface="Aptos"/>
                <a:ea typeface="Aptos"/>
                <a:cs typeface="Aptos"/>
              </a:defRPr>
            </a:pPr>
            <a:r>
              <a:rPr sz="1425" b="1">
                <a:solidFill>
                  <a:srgbClr val="F5F5F5"/>
                </a:solidFill>
                <a:latin typeface="Aptos"/>
                <a:ea typeface="Aptos"/>
                <a:cs typeface="Aptos"/>
              </a:rPr>
              <a:t>Instrument</a:t>
            </a:r>
          </a:p>
        </p:txBody>
      </p:sp>
      <p:sp>
        <p:nvSpPr>
          <p:cNvPr id="41" name="Rectangle 40">
            <a:extLst>
              <a:ext uri="{FF2B5EF4-FFF2-40B4-BE49-F238E27FC236}">
                <a16:creationId xmlns:a16="http://schemas.microsoft.com/office/drawing/2014/main" id="{483C0600-36FE-4376-9DD9-6D9D1874B112}"/>
              </a:ext>
            </a:extLst>
          </p:cNvPr>
          <p:cNvSpPr>
            <a:spLocks noGrp="1"/>
          </p:cNvSpPr>
          <p:nvPr/>
        </p:nvSpPr>
        <p:spPr>
          <a:xfrm>
            <a:off x="3067050" y="3086100"/>
            <a:ext cx="1390650" cy="68580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975" b="0">
                <a:solidFill>
                  <a:srgbClr val="AAB8C8"/>
                </a:solidFill>
                <a:latin typeface="Aptos"/>
                <a:ea typeface="Aptos"/>
                <a:cs typeface="Aptos"/>
              </a:defRPr>
            </a:pPr>
            <a:r>
              <a:rPr sz="975" b="0" dirty="0">
                <a:solidFill>
                  <a:srgbClr val="F5F5F5"/>
                </a:solidFill>
                <a:latin typeface="Aptos"/>
                <a:ea typeface="Aptos"/>
                <a:cs typeface="Aptos"/>
              </a:rPr>
              <a:t>CPU simulator, base, air inlet, and power</a:t>
            </a:r>
          </a:p>
        </p:txBody>
      </p:sp>
      <p:sp>
        <p:nvSpPr>
          <p:cNvPr id="42" name="Rectangle 41">
            <a:extLst>
              <a:ext uri="{FF2B5EF4-FFF2-40B4-BE49-F238E27FC236}">
                <a16:creationId xmlns:a16="http://schemas.microsoft.com/office/drawing/2014/main" id="{203F20C7-596B-48D8-BB1A-E37EF5FA10C1}"/>
              </a:ext>
            </a:extLst>
          </p:cNvPr>
          <p:cNvSpPr>
            <a:spLocks noGrp="1"/>
          </p:cNvSpPr>
          <p:nvPr/>
        </p:nvSpPr>
        <p:spPr>
          <a:xfrm>
            <a:off x="4610100" y="3000375"/>
            <a:ext cx="476250" cy="19050"/>
          </a:xfrm>
          <a:prstGeom prst="rect">
            <a:avLst/>
          </a:prstGeom>
          <a:solidFill>
            <a:srgbClr val="00D7FF"/>
          </a:solidFill>
          <a:ln w="0">
            <a:solidFill>
              <a:srgbClr val="000000">
                <a:alpha val="0"/>
              </a:srgbClr>
            </a:solidFill>
            <a:prstDash val="solid"/>
          </a:ln>
        </p:spPr>
        <p:txBody>
          <a:bodyPr/>
          <a:lstStyle/>
          <a:p>
            <a:endParaRPr/>
          </a:p>
        </p:txBody>
      </p:sp>
      <p:sp>
        <p:nvSpPr>
          <p:cNvPr id="43" name="Triangle 42">
            <a:extLst>
              <a:ext uri="{FF2B5EF4-FFF2-40B4-BE49-F238E27FC236}">
                <a16:creationId xmlns:a16="http://schemas.microsoft.com/office/drawing/2014/main" id="{1130742F-3FD4-46C0-B6FD-40F1BB5852C3}"/>
              </a:ext>
            </a:extLst>
          </p:cNvPr>
          <p:cNvSpPr>
            <a:spLocks noGrp="1"/>
          </p:cNvSpPr>
          <p:nvPr/>
        </p:nvSpPr>
        <p:spPr>
          <a:xfrm>
            <a:off x="5029200" y="2943225"/>
            <a:ext cx="95250" cy="133350"/>
          </a:xfrm>
          <a:prstGeom prst="triangle">
            <a:avLst/>
          </a:prstGeom>
          <a:solidFill>
            <a:srgbClr val="00D7FF"/>
          </a:solidFill>
          <a:ln w="0">
            <a:solidFill>
              <a:srgbClr val="000000">
                <a:alpha val="0"/>
              </a:srgbClr>
            </a:solidFill>
            <a:prstDash val="solid"/>
          </a:ln>
        </p:spPr>
        <p:txBody>
          <a:bodyPr/>
          <a:lstStyle/>
          <a:p>
            <a:endParaRPr/>
          </a:p>
        </p:txBody>
      </p:sp>
      <p:sp>
        <p:nvSpPr>
          <p:cNvPr id="44" name="Rectangle 43">
            <a:extLst>
              <a:ext uri="{FF2B5EF4-FFF2-40B4-BE49-F238E27FC236}">
                <a16:creationId xmlns:a16="http://schemas.microsoft.com/office/drawing/2014/main" id="{FD7C085E-D390-45B6-ADA6-778A1ED5E671}"/>
              </a:ext>
            </a:extLst>
          </p:cNvPr>
          <p:cNvSpPr>
            <a:spLocks noGrp="1"/>
          </p:cNvSpPr>
          <p:nvPr/>
        </p:nvSpPr>
        <p:spPr>
          <a:xfrm>
            <a:off x="5086350" y="1962150"/>
            <a:ext cx="1695450" cy="2114550"/>
          </a:xfrm>
          <a:prstGeom prst="rect">
            <a:avLst/>
          </a:prstGeom>
          <a:solidFill>
            <a:srgbClr val="0C151D"/>
          </a:solidFill>
          <a:ln w="9525">
            <a:solidFill>
              <a:srgbClr val="2A5A73"/>
            </a:solidFill>
            <a:prstDash val="solid"/>
          </a:ln>
        </p:spPr>
        <p:txBody>
          <a:bodyPr/>
          <a:lstStyle/>
          <a:p>
            <a:endParaRPr/>
          </a:p>
        </p:txBody>
      </p:sp>
      <p:sp>
        <p:nvSpPr>
          <p:cNvPr id="45" name="Rectangle 44">
            <a:extLst>
              <a:ext uri="{FF2B5EF4-FFF2-40B4-BE49-F238E27FC236}">
                <a16:creationId xmlns:a16="http://schemas.microsoft.com/office/drawing/2014/main" id="{C45D8CF1-C0A4-4F1C-9327-16C51FB65B79}"/>
              </a:ext>
            </a:extLst>
          </p:cNvPr>
          <p:cNvSpPr>
            <a:spLocks noGrp="1"/>
          </p:cNvSpPr>
          <p:nvPr/>
        </p:nvSpPr>
        <p:spPr>
          <a:xfrm>
            <a:off x="5238750" y="2152650"/>
            <a:ext cx="381000" cy="3619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1800" b="1">
                <a:solidFill>
                  <a:srgbClr val="00D7FF"/>
                </a:solidFill>
                <a:latin typeface="Aptos Mono"/>
                <a:ea typeface="Aptos Mono"/>
                <a:cs typeface="Aptos Mono"/>
              </a:defRPr>
            </a:pPr>
            <a:r>
              <a:rPr sz="1800" b="1">
                <a:solidFill>
                  <a:srgbClr val="F5F5F5"/>
                </a:solidFill>
                <a:latin typeface="Aptos Mono"/>
                <a:ea typeface="Aptos Mono"/>
                <a:cs typeface="Aptos Mono"/>
              </a:rPr>
              <a:t>3</a:t>
            </a:r>
          </a:p>
        </p:txBody>
      </p:sp>
      <p:sp>
        <p:nvSpPr>
          <p:cNvPr id="46" name="Rectangle 45">
            <a:extLst>
              <a:ext uri="{FF2B5EF4-FFF2-40B4-BE49-F238E27FC236}">
                <a16:creationId xmlns:a16="http://schemas.microsoft.com/office/drawing/2014/main" id="{DE52B5C6-9D58-4FAC-B36A-6A7B0574A129}"/>
              </a:ext>
            </a:extLst>
          </p:cNvPr>
          <p:cNvSpPr>
            <a:spLocks noGrp="1"/>
          </p:cNvSpPr>
          <p:nvPr/>
        </p:nvSpPr>
        <p:spPr>
          <a:xfrm>
            <a:off x="5238750" y="2628900"/>
            <a:ext cx="139065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1425" b="1">
                <a:solidFill>
                  <a:srgbClr val="F4FAFF"/>
                </a:solidFill>
                <a:latin typeface="Aptos"/>
                <a:ea typeface="Aptos"/>
                <a:cs typeface="Aptos"/>
              </a:defRPr>
            </a:pPr>
            <a:r>
              <a:rPr sz="1425" b="1">
                <a:solidFill>
                  <a:srgbClr val="F5F5F5"/>
                </a:solidFill>
                <a:latin typeface="Aptos"/>
                <a:ea typeface="Aptos"/>
                <a:cs typeface="Aptos"/>
              </a:rPr>
              <a:t>Run</a:t>
            </a:r>
          </a:p>
        </p:txBody>
      </p:sp>
      <p:sp>
        <p:nvSpPr>
          <p:cNvPr id="47" name="Rectangle 46">
            <a:extLst>
              <a:ext uri="{FF2B5EF4-FFF2-40B4-BE49-F238E27FC236}">
                <a16:creationId xmlns:a16="http://schemas.microsoft.com/office/drawing/2014/main" id="{89C81C64-7575-4156-BDF5-A37F1052F69B}"/>
              </a:ext>
            </a:extLst>
          </p:cNvPr>
          <p:cNvSpPr>
            <a:spLocks noGrp="1"/>
          </p:cNvSpPr>
          <p:nvPr/>
        </p:nvSpPr>
        <p:spPr>
          <a:xfrm>
            <a:off x="5238750" y="3086100"/>
            <a:ext cx="1390650" cy="68580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975" b="0">
                <a:solidFill>
                  <a:srgbClr val="AAB8C8"/>
                </a:solidFill>
                <a:latin typeface="Aptos"/>
                <a:ea typeface="Aptos"/>
                <a:cs typeface="Aptos"/>
              </a:defRPr>
            </a:pPr>
            <a:r>
              <a:rPr sz="975" b="0">
                <a:solidFill>
                  <a:srgbClr val="F5F5F5"/>
                </a:solidFill>
                <a:latin typeface="Aptos"/>
                <a:ea typeface="Aptos"/>
                <a:cs typeface="Aptos"/>
              </a:rPr>
              <a:t>100 W steady state near 25°C ambient</a:t>
            </a:r>
          </a:p>
        </p:txBody>
      </p:sp>
      <p:sp>
        <p:nvSpPr>
          <p:cNvPr id="48" name="Rectangle 47">
            <a:extLst>
              <a:ext uri="{FF2B5EF4-FFF2-40B4-BE49-F238E27FC236}">
                <a16:creationId xmlns:a16="http://schemas.microsoft.com/office/drawing/2014/main" id="{6A2907A4-E2F1-4A3A-A485-ADD6CED5DB53}"/>
              </a:ext>
            </a:extLst>
          </p:cNvPr>
          <p:cNvSpPr>
            <a:spLocks noGrp="1"/>
          </p:cNvSpPr>
          <p:nvPr/>
        </p:nvSpPr>
        <p:spPr>
          <a:xfrm>
            <a:off x="6781800" y="3000375"/>
            <a:ext cx="476250" cy="19050"/>
          </a:xfrm>
          <a:prstGeom prst="rect">
            <a:avLst/>
          </a:prstGeom>
          <a:solidFill>
            <a:srgbClr val="00D7FF"/>
          </a:solidFill>
          <a:ln w="0">
            <a:solidFill>
              <a:srgbClr val="000000">
                <a:alpha val="0"/>
              </a:srgbClr>
            </a:solidFill>
            <a:prstDash val="solid"/>
          </a:ln>
        </p:spPr>
        <p:txBody>
          <a:bodyPr/>
          <a:lstStyle/>
          <a:p>
            <a:endParaRPr/>
          </a:p>
        </p:txBody>
      </p:sp>
      <p:sp>
        <p:nvSpPr>
          <p:cNvPr id="49" name="Triangle 48">
            <a:extLst>
              <a:ext uri="{FF2B5EF4-FFF2-40B4-BE49-F238E27FC236}">
                <a16:creationId xmlns:a16="http://schemas.microsoft.com/office/drawing/2014/main" id="{F149B7EB-A93A-4157-A2F0-ACEA4472248D}"/>
              </a:ext>
            </a:extLst>
          </p:cNvPr>
          <p:cNvSpPr>
            <a:spLocks noGrp="1"/>
          </p:cNvSpPr>
          <p:nvPr/>
        </p:nvSpPr>
        <p:spPr>
          <a:xfrm>
            <a:off x="7200900" y="2943225"/>
            <a:ext cx="95250" cy="133350"/>
          </a:xfrm>
          <a:prstGeom prst="triangle">
            <a:avLst/>
          </a:prstGeom>
          <a:solidFill>
            <a:srgbClr val="00D7FF"/>
          </a:solidFill>
          <a:ln w="0">
            <a:solidFill>
              <a:srgbClr val="000000">
                <a:alpha val="0"/>
              </a:srgbClr>
            </a:solidFill>
            <a:prstDash val="solid"/>
          </a:ln>
        </p:spPr>
        <p:txBody>
          <a:bodyPr/>
          <a:lstStyle/>
          <a:p>
            <a:endParaRPr/>
          </a:p>
        </p:txBody>
      </p:sp>
      <p:sp>
        <p:nvSpPr>
          <p:cNvPr id="50" name="Rectangle 49">
            <a:extLst>
              <a:ext uri="{FF2B5EF4-FFF2-40B4-BE49-F238E27FC236}">
                <a16:creationId xmlns:a16="http://schemas.microsoft.com/office/drawing/2014/main" id="{8C3360D6-229E-4BD7-9D63-722E7AC38A7A}"/>
              </a:ext>
            </a:extLst>
          </p:cNvPr>
          <p:cNvSpPr>
            <a:spLocks noGrp="1"/>
          </p:cNvSpPr>
          <p:nvPr/>
        </p:nvSpPr>
        <p:spPr>
          <a:xfrm>
            <a:off x="7258050" y="1962150"/>
            <a:ext cx="1695450" cy="2114550"/>
          </a:xfrm>
          <a:prstGeom prst="rect">
            <a:avLst/>
          </a:prstGeom>
          <a:solidFill>
            <a:srgbClr val="0C151D"/>
          </a:solidFill>
          <a:ln w="9525">
            <a:solidFill>
              <a:srgbClr val="2A5A73"/>
            </a:solidFill>
            <a:prstDash val="solid"/>
          </a:ln>
        </p:spPr>
        <p:txBody>
          <a:bodyPr/>
          <a:lstStyle/>
          <a:p>
            <a:endParaRPr/>
          </a:p>
        </p:txBody>
      </p:sp>
      <p:sp>
        <p:nvSpPr>
          <p:cNvPr id="51" name="Rectangle 50">
            <a:extLst>
              <a:ext uri="{FF2B5EF4-FFF2-40B4-BE49-F238E27FC236}">
                <a16:creationId xmlns:a16="http://schemas.microsoft.com/office/drawing/2014/main" id="{A8820BA2-2F07-4335-BB96-31C3566FEE1E}"/>
              </a:ext>
            </a:extLst>
          </p:cNvPr>
          <p:cNvSpPr>
            <a:spLocks noGrp="1"/>
          </p:cNvSpPr>
          <p:nvPr/>
        </p:nvSpPr>
        <p:spPr>
          <a:xfrm>
            <a:off x="7410450" y="2152650"/>
            <a:ext cx="381000" cy="3619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1800" b="1">
                <a:solidFill>
                  <a:srgbClr val="00D7FF"/>
                </a:solidFill>
                <a:latin typeface="Aptos Mono"/>
                <a:ea typeface="Aptos Mono"/>
                <a:cs typeface="Aptos Mono"/>
              </a:defRPr>
            </a:pPr>
            <a:r>
              <a:rPr sz="1800" b="1">
                <a:solidFill>
                  <a:srgbClr val="F5F5F5"/>
                </a:solidFill>
                <a:latin typeface="Aptos Mono"/>
                <a:ea typeface="Aptos Mono"/>
                <a:cs typeface="Aptos Mono"/>
              </a:rPr>
              <a:t>4</a:t>
            </a:r>
          </a:p>
        </p:txBody>
      </p:sp>
      <p:sp>
        <p:nvSpPr>
          <p:cNvPr id="52" name="Rectangle 51">
            <a:extLst>
              <a:ext uri="{FF2B5EF4-FFF2-40B4-BE49-F238E27FC236}">
                <a16:creationId xmlns:a16="http://schemas.microsoft.com/office/drawing/2014/main" id="{A507DC87-1A3D-42EC-9147-994DD7804B67}"/>
              </a:ext>
            </a:extLst>
          </p:cNvPr>
          <p:cNvSpPr>
            <a:spLocks noGrp="1"/>
          </p:cNvSpPr>
          <p:nvPr/>
        </p:nvSpPr>
        <p:spPr>
          <a:xfrm>
            <a:off x="7410450" y="2628900"/>
            <a:ext cx="139065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1425" b="1">
                <a:solidFill>
                  <a:srgbClr val="F4FAFF"/>
                </a:solidFill>
                <a:latin typeface="Aptos"/>
                <a:ea typeface="Aptos"/>
                <a:cs typeface="Aptos"/>
              </a:defRPr>
            </a:pPr>
            <a:r>
              <a:rPr sz="1425" b="1">
                <a:solidFill>
                  <a:srgbClr val="F5F5F5"/>
                </a:solidFill>
                <a:latin typeface="Aptos"/>
                <a:ea typeface="Aptos"/>
                <a:cs typeface="Aptos"/>
              </a:rPr>
              <a:t>Compare</a:t>
            </a:r>
          </a:p>
        </p:txBody>
      </p:sp>
      <p:sp>
        <p:nvSpPr>
          <p:cNvPr id="53" name="Rectangle 52">
            <a:extLst>
              <a:ext uri="{FF2B5EF4-FFF2-40B4-BE49-F238E27FC236}">
                <a16:creationId xmlns:a16="http://schemas.microsoft.com/office/drawing/2014/main" id="{A127B772-BA14-4021-8F25-707F6D9F241E}"/>
              </a:ext>
            </a:extLst>
          </p:cNvPr>
          <p:cNvSpPr>
            <a:spLocks noGrp="1"/>
          </p:cNvSpPr>
          <p:nvPr/>
        </p:nvSpPr>
        <p:spPr>
          <a:xfrm>
            <a:off x="7410450" y="3086100"/>
            <a:ext cx="1390650" cy="68580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975" b="0">
                <a:solidFill>
                  <a:srgbClr val="AAB8C8"/>
                </a:solidFill>
                <a:latin typeface="Aptos"/>
                <a:ea typeface="Aptos"/>
                <a:cs typeface="Aptos"/>
              </a:defRPr>
            </a:pPr>
            <a:r>
              <a:rPr sz="975" b="0">
                <a:solidFill>
                  <a:srgbClr val="F5F5F5"/>
                </a:solidFill>
                <a:latin typeface="Aptos"/>
                <a:ea typeface="Aptos"/>
                <a:cs typeface="Aptos"/>
              </a:rPr>
              <a:t>Measured R_total vs MATLAB/Fusion</a:t>
            </a:r>
          </a:p>
        </p:txBody>
      </p:sp>
      <p:sp>
        <p:nvSpPr>
          <p:cNvPr id="54" name="Rectangle 53">
            <a:extLst>
              <a:ext uri="{FF2B5EF4-FFF2-40B4-BE49-F238E27FC236}">
                <a16:creationId xmlns:a16="http://schemas.microsoft.com/office/drawing/2014/main" id="{D2201174-437D-4A64-8315-EEEF2D24352A}"/>
              </a:ext>
            </a:extLst>
          </p:cNvPr>
          <p:cNvSpPr>
            <a:spLocks noGrp="1"/>
          </p:cNvSpPr>
          <p:nvPr/>
        </p:nvSpPr>
        <p:spPr>
          <a:xfrm>
            <a:off x="8953500" y="3000375"/>
            <a:ext cx="476250" cy="19050"/>
          </a:xfrm>
          <a:prstGeom prst="rect">
            <a:avLst/>
          </a:prstGeom>
          <a:solidFill>
            <a:srgbClr val="00D7FF"/>
          </a:solidFill>
          <a:ln w="0">
            <a:solidFill>
              <a:srgbClr val="000000">
                <a:alpha val="0"/>
              </a:srgbClr>
            </a:solidFill>
            <a:prstDash val="solid"/>
          </a:ln>
        </p:spPr>
        <p:txBody>
          <a:bodyPr/>
          <a:lstStyle/>
          <a:p>
            <a:endParaRPr/>
          </a:p>
        </p:txBody>
      </p:sp>
      <p:sp>
        <p:nvSpPr>
          <p:cNvPr id="55" name="Triangle 54">
            <a:extLst>
              <a:ext uri="{FF2B5EF4-FFF2-40B4-BE49-F238E27FC236}">
                <a16:creationId xmlns:a16="http://schemas.microsoft.com/office/drawing/2014/main" id="{7AA5342E-211B-41DD-B298-8CA84FB0D442}"/>
              </a:ext>
            </a:extLst>
          </p:cNvPr>
          <p:cNvSpPr>
            <a:spLocks noGrp="1"/>
          </p:cNvSpPr>
          <p:nvPr/>
        </p:nvSpPr>
        <p:spPr>
          <a:xfrm>
            <a:off x="9372600" y="2943225"/>
            <a:ext cx="95250" cy="133350"/>
          </a:xfrm>
          <a:prstGeom prst="triangle">
            <a:avLst/>
          </a:prstGeom>
          <a:solidFill>
            <a:srgbClr val="00D7FF"/>
          </a:solidFill>
          <a:ln w="0">
            <a:solidFill>
              <a:srgbClr val="000000">
                <a:alpha val="0"/>
              </a:srgbClr>
            </a:solidFill>
            <a:prstDash val="solid"/>
          </a:ln>
        </p:spPr>
        <p:txBody>
          <a:bodyPr/>
          <a:lstStyle/>
          <a:p>
            <a:endParaRPr/>
          </a:p>
        </p:txBody>
      </p:sp>
      <p:sp>
        <p:nvSpPr>
          <p:cNvPr id="56" name="Rectangle 55">
            <a:extLst>
              <a:ext uri="{FF2B5EF4-FFF2-40B4-BE49-F238E27FC236}">
                <a16:creationId xmlns:a16="http://schemas.microsoft.com/office/drawing/2014/main" id="{680D92B4-6A1E-4CAE-B8F4-BDD209D322AE}"/>
              </a:ext>
            </a:extLst>
          </p:cNvPr>
          <p:cNvSpPr>
            <a:spLocks noGrp="1"/>
          </p:cNvSpPr>
          <p:nvPr/>
        </p:nvSpPr>
        <p:spPr>
          <a:xfrm>
            <a:off x="9429750" y="1962150"/>
            <a:ext cx="1695450" cy="2114550"/>
          </a:xfrm>
          <a:prstGeom prst="rect">
            <a:avLst/>
          </a:prstGeom>
          <a:solidFill>
            <a:srgbClr val="0C151D"/>
          </a:solidFill>
          <a:ln w="9525">
            <a:solidFill>
              <a:srgbClr val="2A5A73"/>
            </a:solidFill>
            <a:prstDash val="solid"/>
          </a:ln>
        </p:spPr>
        <p:txBody>
          <a:bodyPr/>
          <a:lstStyle/>
          <a:p>
            <a:endParaRPr/>
          </a:p>
        </p:txBody>
      </p:sp>
      <p:sp>
        <p:nvSpPr>
          <p:cNvPr id="57" name="Rectangle 56">
            <a:extLst>
              <a:ext uri="{FF2B5EF4-FFF2-40B4-BE49-F238E27FC236}">
                <a16:creationId xmlns:a16="http://schemas.microsoft.com/office/drawing/2014/main" id="{6F5E45EF-58D2-49E9-B0F9-E72AF624148B}"/>
              </a:ext>
            </a:extLst>
          </p:cNvPr>
          <p:cNvSpPr>
            <a:spLocks noGrp="1"/>
          </p:cNvSpPr>
          <p:nvPr/>
        </p:nvSpPr>
        <p:spPr>
          <a:xfrm>
            <a:off x="9582150" y="2152650"/>
            <a:ext cx="381000" cy="3619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1800" b="1">
                <a:solidFill>
                  <a:srgbClr val="00D7FF"/>
                </a:solidFill>
                <a:latin typeface="Aptos Mono"/>
                <a:ea typeface="Aptos Mono"/>
                <a:cs typeface="Aptos Mono"/>
              </a:defRPr>
            </a:pPr>
            <a:r>
              <a:rPr sz="1800" b="1">
                <a:solidFill>
                  <a:srgbClr val="F5F5F5"/>
                </a:solidFill>
                <a:latin typeface="Aptos Mono"/>
                <a:ea typeface="Aptos Mono"/>
                <a:cs typeface="Aptos Mono"/>
              </a:rPr>
              <a:t>5</a:t>
            </a:r>
          </a:p>
        </p:txBody>
      </p:sp>
      <p:sp>
        <p:nvSpPr>
          <p:cNvPr id="58" name="Rectangle 57">
            <a:extLst>
              <a:ext uri="{FF2B5EF4-FFF2-40B4-BE49-F238E27FC236}">
                <a16:creationId xmlns:a16="http://schemas.microsoft.com/office/drawing/2014/main" id="{01559D07-2787-4865-9D32-6AAAE0A6CA31}"/>
              </a:ext>
            </a:extLst>
          </p:cNvPr>
          <p:cNvSpPr>
            <a:spLocks noGrp="1"/>
          </p:cNvSpPr>
          <p:nvPr/>
        </p:nvSpPr>
        <p:spPr>
          <a:xfrm>
            <a:off x="9582150" y="2628900"/>
            <a:ext cx="139065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1425" b="1">
                <a:solidFill>
                  <a:srgbClr val="F4FAFF"/>
                </a:solidFill>
                <a:latin typeface="Aptos"/>
                <a:ea typeface="Aptos"/>
                <a:cs typeface="Aptos"/>
              </a:defRPr>
            </a:pPr>
            <a:r>
              <a:rPr sz="1425" b="1">
                <a:solidFill>
                  <a:srgbClr val="F5F5F5"/>
                </a:solidFill>
                <a:latin typeface="Aptos"/>
                <a:ea typeface="Aptos"/>
                <a:cs typeface="Aptos"/>
              </a:rPr>
              <a:t>Decide</a:t>
            </a:r>
          </a:p>
        </p:txBody>
      </p:sp>
      <p:sp>
        <p:nvSpPr>
          <p:cNvPr id="59" name="Rectangle 58">
            <a:extLst>
              <a:ext uri="{FF2B5EF4-FFF2-40B4-BE49-F238E27FC236}">
                <a16:creationId xmlns:a16="http://schemas.microsoft.com/office/drawing/2014/main" id="{56483886-D187-42D2-87B6-C2AB231899DD}"/>
              </a:ext>
            </a:extLst>
          </p:cNvPr>
          <p:cNvSpPr>
            <a:spLocks noGrp="1"/>
          </p:cNvSpPr>
          <p:nvPr/>
        </p:nvSpPr>
        <p:spPr>
          <a:xfrm>
            <a:off x="9582150" y="3086100"/>
            <a:ext cx="1390650" cy="68580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975" b="0">
                <a:solidFill>
                  <a:srgbClr val="AAB8C8"/>
                </a:solidFill>
                <a:latin typeface="Aptos"/>
                <a:ea typeface="Aptos"/>
                <a:cs typeface="Aptos"/>
              </a:defRPr>
            </a:pPr>
            <a:r>
              <a:rPr sz="975" b="0">
                <a:solidFill>
                  <a:srgbClr val="F5F5F5"/>
                </a:solidFill>
                <a:latin typeface="Aptos"/>
                <a:ea typeface="Aptos"/>
                <a:cs typeface="Aptos"/>
              </a:rPr>
              <a:t>≤85°C required; ≤70°C derated target</a:t>
            </a:r>
          </a:p>
        </p:txBody>
      </p:sp>
      <p:sp>
        <p:nvSpPr>
          <p:cNvPr id="60" name="Rectangle 59">
            <a:extLst>
              <a:ext uri="{FF2B5EF4-FFF2-40B4-BE49-F238E27FC236}">
                <a16:creationId xmlns:a16="http://schemas.microsoft.com/office/drawing/2014/main" id="{C02139F2-FC41-45D9-BAE0-696F18A76F53}"/>
              </a:ext>
            </a:extLst>
          </p:cNvPr>
          <p:cNvSpPr>
            <a:spLocks noGrp="1"/>
          </p:cNvSpPr>
          <p:nvPr/>
        </p:nvSpPr>
        <p:spPr>
          <a:xfrm>
            <a:off x="1809750" y="4686300"/>
            <a:ext cx="8572500" cy="819150"/>
          </a:xfrm>
          <a:prstGeom prst="rect">
            <a:avLst/>
          </a:prstGeom>
          <a:solidFill>
            <a:srgbClr val="0E1720"/>
          </a:solidFill>
          <a:ln w="9525">
            <a:solidFill>
              <a:srgbClr val="335F75"/>
            </a:solidFill>
            <a:prstDash val="solid"/>
          </a:ln>
        </p:spPr>
        <p:txBody>
          <a:bodyPr/>
          <a:lstStyle/>
          <a:p>
            <a:endParaRPr/>
          </a:p>
        </p:txBody>
      </p:sp>
      <p:sp>
        <p:nvSpPr>
          <p:cNvPr id="61" name="Rectangle 60">
            <a:extLst>
              <a:ext uri="{FF2B5EF4-FFF2-40B4-BE49-F238E27FC236}">
                <a16:creationId xmlns:a16="http://schemas.microsoft.com/office/drawing/2014/main" id="{20C22882-871E-4095-B85B-1D96A0E980CE}"/>
              </a:ext>
            </a:extLst>
          </p:cNvPr>
          <p:cNvSpPr>
            <a:spLocks noGrp="1"/>
          </p:cNvSpPr>
          <p:nvPr/>
        </p:nvSpPr>
        <p:spPr>
          <a:xfrm>
            <a:off x="2095500" y="4838700"/>
            <a:ext cx="8001000" cy="571500"/>
          </a:xfrm>
          <a:prstGeom prst="rect">
            <a:avLst/>
          </a:prstGeom>
          <a:solidFill>
            <a:srgbClr val="000000">
              <a:alpha val="0"/>
            </a:srgbClr>
          </a:solidFill>
          <a:ln w="0">
            <a:solidFill>
              <a:srgbClr val="000000">
                <a:alpha val="0"/>
              </a:srgbClr>
            </a:solidFill>
            <a:prstDash val="solid"/>
          </a:ln>
        </p:spPr>
        <p:txBody>
          <a:bodyPr lIns="0" tIns="0" rIns="0" bIns="0" anchor="t"/>
          <a:lstStyle/>
          <a:p>
            <a:pPr algn="l">
              <a:buNone/>
              <a:defRPr sz="1125" b="0">
                <a:solidFill>
                  <a:srgbClr val="F4FAFF"/>
                </a:solidFill>
                <a:latin typeface="Aptos"/>
                <a:ea typeface="Aptos"/>
                <a:cs typeface="Aptos"/>
              </a:defRPr>
            </a:pPr>
            <a:r>
              <a:rPr sz="1125" b="0">
                <a:solidFill>
                  <a:srgbClr val="F5F5F5"/>
                </a:solidFill>
                <a:latin typeface="Aptos"/>
                <a:ea typeface="Aptos"/>
                <a:cs typeface="Aptos"/>
              </a:rPr>
              <a:t>• Record steady-state chip/base temperatures and airflow condition.</a:t>
            </a:r>
          </a:p>
          <a:p>
            <a:pPr algn="l">
              <a:buNone/>
              <a:defRPr sz="1125" b="0">
                <a:solidFill>
                  <a:srgbClr val="F4FAFF"/>
                </a:solidFill>
                <a:latin typeface="Aptos"/>
                <a:ea typeface="Aptos"/>
                <a:cs typeface="Aptos"/>
              </a:defRPr>
            </a:pPr>
            <a:r>
              <a:rPr sz="1125" b="0">
                <a:solidFill>
                  <a:srgbClr val="F5F5F5"/>
                </a:solidFill>
                <a:latin typeface="Aptos"/>
                <a:ea typeface="Aptos"/>
                <a:cs typeface="Aptos"/>
              </a:rPr>
              <a:t>• Use measured R_total = (T_chip - T_ambient) / 100 W.</a:t>
            </a:r>
          </a:p>
          <a:p>
            <a:pPr algn="l">
              <a:buNone/>
              <a:defRPr sz="1125" b="0">
                <a:solidFill>
                  <a:srgbClr val="F4FAFF"/>
                </a:solidFill>
                <a:latin typeface="Aptos"/>
                <a:ea typeface="Aptos"/>
                <a:cs typeface="Aptos"/>
              </a:defRPr>
            </a:pPr>
            <a:r>
              <a:rPr sz="1125" b="0">
                <a:solidFill>
                  <a:srgbClr val="F5F5F5"/>
                </a:solidFill>
                <a:latin typeface="Aptos"/>
                <a:ea typeface="Aptos"/>
                <a:cs typeface="Aptos"/>
              </a:rPr>
              <a:t>• If measured result misses the 70°C target, adjust fan, TIM, or geometry before claiming margin.</a:t>
            </a:r>
          </a:p>
        </p:txBody>
      </p:sp>
      <mc:AlternateContent xmlns:mc="http://schemas.openxmlformats.org/markup-compatibility/2006">
        <mc:Choice xmlns:am3d="http://schemas.microsoft.com/office/drawing/2017/model3d" Requires="am3d">
          <p:graphicFrame>
            <p:nvGraphicFramePr>
              <p:cNvPr id="63" name="3D Model 62">
                <a:extLst>
                  <a:ext uri="{FF2B5EF4-FFF2-40B4-BE49-F238E27FC236}">
                    <a16:creationId xmlns:a16="http://schemas.microsoft.com/office/drawing/2014/main" id="{A5FAC1F3-F98A-3A77-4F28-672AC813B0BA}"/>
                  </a:ext>
                </a:extLst>
              </p:cNvPr>
              <p:cNvGraphicFramePr>
                <a:graphicFrameLocks noChangeAspect="1"/>
              </p:cNvGraphicFramePr>
              <p:nvPr>
                <p:extLst>
                  <p:ext uri="{D42A27DB-BD31-4B8C-83A1-F6EECF244321}">
                    <p14:modId xmlns:p14="http://schemas.microsoft.com/office/powerpoint/2010/main" val="4134849234"/>
                  </p:ext>
                </p:extLst>
              </p:nvPr>
            </p:nvGraphicFramePr>
            <p:xfrm>
              <a:off x="755710" y="5334000"/>
              <a:ext cx="777815" cy="777875"/>
            </p:xfrm>
            <a:graphic>
              <a:graphicData uri="http://schemas.microsoft.com/office/drawing/2017/model3d">
                <am3d:model3d r:embed="rId3">
                  <am3d:spPr>
                    <a:xfrm>
                      <a:off x="0" y="0"/>
                      <a:ext cx="777815" cy="777875"/>
                    </a:xfrm>
                    <a:prstGeom prst="rect">
                      <a:avLst/>
                    </a:prstGeom>
                  </am3d:spPr>
                  <am3d:camera>
                    <am3d:pos x="0" y="0" z="66524830"/>
                    <am3d:up dx="0" dy="36000000" dz="0"/>
                    <am3d:lookAt x="0" y="0" z="0"/>
                    <am3d:perspective fov="2700000"/>
                  </am3d:camera>
                  <am3d:trans>
                    <am3d:meterPerModelUnit n="26313" d="1000000"/>
                    <am3d:preTrans dx="-24873152" dy="-23991258" dz="634955"/>
                    <am3d:scale>
                      <am3d:sx n="1000000" d="1000000"/>
                      <am3d:sy n="1000000" d="1000000"/>
                      <am3d:sz n="1000000" d="1000000"/>
                    </am3d:scale>
                    <am3d:rot/>
                    <am3d:postTrans dx="0" dy="0" dz="0"/>
                  </am3d:trans>
                  <am3d:raster rName="Office3DRenderer" rVer="16.0.8326">
                    <am3d:blip r:embed="rId4"/>
                  </am3d:raster>
                  <am3d:objViewport viewportSz="118368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3" name="3D Model 62">
                <a:extLst>
                  <a:ext uri="{FF2B5EF4-FFF2-40B4-BE49-F238E27FC236}">
                    <a16:creationId xmlns:a16="http://schemas.microsoft.com/office/drawing/2014/main" id="{A5FAC1F3-F98A-3A77-4F28-672AC813B0BA}"/>
                  </a:ext>
                </a:extLst>
              </p:cNvPr>
              <p:cNvPicPr>
                <a:picLocks noGrp="1" noRot="1" noChangeAspect="1" noMove="1" noResize="1" noEditPoints="1" noAdjustHandles="1" noChangeArrowheads="1" noChangeShapeType="1" noCrop="1"/>
              </p:cNvPicPr>
              <p:nvPr/>
            </p:nvPicPr>
            <p:blipFill>
              <a:blip r:embed="rId4"/>
              <a:stretch>
                <a:fillRect/>
              </a:stretch>
            </p:blipFill>
            <p:spPr>
              <a:xfrm>
                <a:off x="755710" y="5334000"/>
                <a:ext cx="777815" cy="77787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64" name="3D Model 63">
                <a:extLst>
                  <a:ext uri="{FF2B5EF4-FFF2-40B4-BE49-F238E27FC236}">
                    <a16:creationId xmlns:a16="http://schemas.microsoft.com/office/drawing/2014/main" id="{B6D3695C-965E-CFD9-4538-7FC516525B55}"/>
                  </a:ext>
                </a:extLst>
              </p:cNvPr>
              <p:cNvGraphicFramePr>
                <a:graphicFrameLocks noChangeAspect="1"/>
              </p:cNvGraphicFramePr>
              <p:nvPr>
                <p:extLst>
                  <p:ext uri="{D42A27DB-BD31-4B8C-83A1-F6EECF244321}">
                    <p14:modId xmlns:p14="http://schemas.microsoft.com/office/powerpoint/2010/main" val="1812175421"/>
                  </p:ext>
                </p:extLst>
              </p:nvPr>
            </p:nvGraphicFramePr>
            <p:xfrm>
              <a:off x="9162728" y="785490"/>
              <a:ext cx="734069" cy="734069"/>
            </p:xfrm>
            <a:graphic>
              <a:graphicData uri="http://schemas.microsoft.com/office/drawing/2017/model3d">
                <am3d:model3d r:embed="rId5">
                  <am3d:spPr>
                    <a:xfrm>
                      <a:off x="0" y="0"/>
                      <a:ext cx="734069" cy="734069"/>
                    </a:xfrm>
                    <a:prstGeom prst="rect">
                      <a:avLst/>
                    </a:prstGeom>
                  </am3d:spPr>
                  <am3d:camera>
                    <am3d:pos x="0" y="0" z="72189951"/>
                    <am3d:up dx="0" dy="36000000" dz="0"/>
                    <am3d:lookAt x="0" y="0" z="0"/>
                    <am3d:perspective fov="2700000"/>
                  </am3d:camera>
                  <am3d:trans>
                    <am3d:meterPerModelUnit n="19685039" d="1000000"/>
                    <am3d:preTrans dx="-3761193" dy="-3089552" dz="10732676"/>
                    <am3d:scale>
                      <am3d:sx n="1000000" d="1000000"/>
                      <am3d:sy n="1000000" d="1000000"/>
                      <am3d:sz n="1000000" d="1000000"/>
                    </am3d:scale>
                    <am3d:rot ax="-10799999" az="10799999"/>
                    <am3d:postTrans dx="0" dy="0" dz="0"/>
                  </am3d:trans>
                  <am3d:raster rName="Office3DRenderer" rVer="16.0.8326">
                    <am3d:blip r:embed="rId6"/>
                  </am3d:raster>
                  <am3d:objViewport viewportSz="103815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4" name="3D Model 63">
                <a:extLst>
                  <a:ext uri="{FF2B5EF4-FFF2-40B4-BE49-F238E27FC236}">
                    <a16:creationId xmlns:a16="http://schemas.microsoft.com/office/drawing/2014/main" id="{B6D3695C-965E-CFD9-4538-7FC516525B55}"/>
                  </a:ext>
                </a:extLst>
              </p:cNvPr>
              <p:cNvPicPr>
                <a:picLocks noGrp="1" noRot="1" noChangeAspect="1" noMove="1" noResize="1" noEditPoints="1" noAdjustHandles="1" noChangeArrowheads="1" noChangeShapeType="1" noCrop="1"/>
              </p:cNvPicPr>
              <p:nvPr/>
            </p:nvPicPr>
            <p:blipFill>
              <a:blip r:embed="rId6"/>
              <a:stretch>
                <a:fillRect/>
              </a:stretch>
            </p:blipFill>
            <p:spPr>
              <a:xfrm>
                <a:off x="9162728" y="785490"/>
                <a:ext cx="734069" cy="734069"/>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65" name="3D Model 64">
                <a:extLst>
                  <a:ext uri="{FF2B5EF4-FFF2-40B4-BE49-F238E27FC236}">
                    <a16:creationId xmlns:a16="http://schemas.microsoft.com/office/drawing/2014/main" id="{74A0216F-39A9-CAAC-A17F-F9496C02610F}"/>
                  </a:ext>
                </a:extLst>
              </p:cNvPr>
              <p:cNvGraphicFramePr>
                <a:graphicFrameLocks noChangeAspect="1"/>
              </p:cNvGraphicFramePr>
              <p:nvPr>
                <p:extLst>
                  <p:ext uri="{D42A27DB-BD31-4B8C-83A1-F6EECF244321}">
                    <p14:modId xmlns:p14="http://schemas.microsoft.com/office/powerpoint/2010/main" val="3772473793"/>
                  </p:ext>
                </p:extLst>
              </p:nvPr>
            </p:nvGraphicFramePr>
            <p:xfrm>
              <a:off x="10679111" y="4583115"/>
              <a:ext cx="741361" cy="741362"/>
            </p:xfrm>
            <a:graphic>
              <a:graphicData uri="http://schemas.microsoft.com/office/drawing/2017/model3d">
                <am3d:model3d r:embed="rId7">
                  <am3d:spPr>
                    <a:xfrm>
                      <a:off x="0" y="0"/>
                      <a:ext cx="741361" cy="741362"/>
                    </a:xfrm>
                    <a:prstGeom prst="rect">
                      <a:avLst/>
                    </a:prstGeom>
                  </am3d:spPr>
                  <am3d:camera>
                    <am3d:pos x="0" y="0" z="67999543"/>
                    <am3d:up dx="0" dy="36000000" dz="0"/>
                    <am3d:lookAt x="0" y="0" z="0"/>
                    <am3d:perspective fov="2700000"/>
                  </am3d:camera>
                  <am3d:trans>
                    <am3d:meterPerModelUnit n="20000" d="1000000"/>
                    <am3d:preTrans dx="-20464585" dy="-27313131" dz="45681551"/>
                    <am3d:scale>
                      <am3d:sx n="1000000" d="1000000"/>
                      <am3d:sy n="1000000" d="1000000"/>
                      <am3d:sz n="1000000" d="1000000"/>
                    </am3d:scale>
                    <am3d:rot ax="-10799999" az="10799999"/>
                    <am3d:postTrans dx="0" dy="0" dz="0"/>
                  </am3d:trans>
                  <am3d:raster rName="Office3DRenderer" rVer="16.0.8326">
                    <am3d:blip r:embed="rId8"/>
                  </am3d:raster>
                  <am3d:objViewport viewportSz="106795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5" name="3D Model 64">
                <a:extLst>
                  <a:ext uri="{FF2B5EF4-FFF2-40B4-BE49-F238E27FC236}">
                    <a16:creationId xmlns:a16="http://schemas.microsoft.com/office/drawing/2014/main" id="{74A0216F-39A9-CAAC-A17F-F9496C02610F}"/>
                  </a:ext>
                </a:extLst>
              </p:cNvPr>
              <p:cNvPicPr>
                <a:picLocks noGrp="1" noRot="1" noChangeAspect="1" noMove="1" noResize="1" noEditPoints="1" noAdjustHandles="1" noChangeArrowheads="1" noChangeShapeType="1" noCrop="1"/>
              </p:cNvPicPr>
              <p:nvPr/>
            </p:nvPicPr>
            <p:blipFill>
              <a:blip r:embed="rId8"/>
              <a:stretch>
                <a:fillRect/>
              </a:stretch>
            </p:blipFill>
            <p:spPr>
              <a:xfrm>
                <a:off x="10679111" y="4583115"/>
                <a:ext cx="741361" cy="741362"/>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66" name="3D Model 65">
                <a:extLst>
                  <a:ext uri="{FF2B5EF4-FFF2-40B4-BE49-F238E27FC236}">
                    <a16:creationId xmlns:a16="http://schemas.microsoft.com/office/drawing/2014/main" id="{7EFBC9A4-DDE7-700A-15C5-D68DE7419326}"/>
                  </a:ext>
                </a:extLst>
              </p:cNvPr>
              <p:cNvGraphicFramePr>
                <a:graphicFrameLocks noChangeAspect="1"/>
              </p:cNvGraphicFramePr>
              <p:nvPr>
                <p:extLst>
                  <p:ext uri="{D42A27DB-BD31-4B8C-83A1-F6EECF244321}">
                    <p14:modId xmlns:p14="http://schemas.microsoft.com/office/powerpoint/2010/main" val="1594238135"/>
                  </p:ext>
                </p:extLst>
              </p:nvPr>
            </p:nvGraphicFramePr>
            <p:xfrm>
              <a:off x="2379663" y="3000375"/>
              <a:ext cx="565150" cy="53563"/>
            </p:xfrm>
            <a:graphic>
              <a:graphicData uri="http://schemas.microsoft.com/office/drawing/2017/model3d">
                <am3d:model3d r:embed="rId9">
                  <am3d:spPr>
                    <a:xfrm>
                      <a:off x="0" y="0"/>
                      <a:ext cx="565150" cy="53563"/>
                    </a:xfrm>
                    <a:prstGeom prst="rect">
                      <a:avLst/>
                    </a:prstGeom>
                    <a:noFill/>
                  </am3d:spPr>
                  <am3d:camera>
                    <am3d:pos x="0" y="0" z="47456212"/>
                    <am3d:up dx="0" dy="36000000" dz="0"/>
                    <am3d:lookAt x="0" y="0" z="0"/>
                    <am3d:perspective fov="2700000"/>
                  </am3d:camera>
                  <am3d:trans>
                    <am3d:meterPerModelUnit n="17241" d="1000000"/>
                    <am3d:preTrans dx="-30080832" dy="-36029637" dz="72637661"/>
                    <am3d:scale>
                      <am3d:sx n="1000000" d="1000000"/>
                      <am3d:sy n="1000000" d="1000000"/>
                      <am3d:sz n="1000000" d="1000000"/>
                    </am3d:scale>
                    <am3d:rot ay="-5400000"/>
                    <am3d:postTrans dx="0" dy="0" dz="0"/>
                  </am3d:trans>
                  <am3d:raster rName="Office3DRenderer" rVer="16.0.8326">
                    <am3d:blip r:embed="rId10"/>
                  </am3d:raster>
                  <am3d:objViewport viewportSz="59497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6" name="3D Model 65">
                <a:extLst>
                  <a:ext uri="{FF2B5EF4-FFF2-40B4-BE49-F238E27FC236}">
                    <a16:creationId xmlns:a16="http://schemas.microsoft.com/office/drawing/2014/main" id="{7EFBC9A4-DDE7-700A-15C5-D68DE7419326}"/>
                  </a:ext>
                </a:extLst>
              </p:cNvPr>
              <p:cNvPicPr>
                <a:picLocks noGrp="1" noRot="1" noChangeAspect="1" noMove="1" noResize="1" noEditPoints="1" noAdjustHandles="1" noChangeArrowheads="1" noChangeShapeType="1" noCrop="1"/>
              </p:cNvPicPr>
              <p:nvPr/>
            </p:nvPicPr>
            <p:blipFill>
              <a:blip r:embed="rId10"/>
              <a:stretch>
                <a:fillRect/>
              </a:stretch>
            </p:blipFill>
            <p:spPr>
              <a:xfrm>
                <a:off x="2379663" y="3000375"/>
                <a:ext cx="565150" cy="53563"/>
              </a:xfrm>
              <a:prstGeom prst="rect">
                <a:avLst/>
              </a:prstGeom>
              <a:noFill/>
            </p:spPr>
          </p:pic>
        </mc:Fallback>
      </mc:AlternateContent>
      <mc:AlternateContent xmlns:mc="http://schemas.openxmlformats.org/markup-compatibility/2006">
        <mc:Choice xmlns:am3d="http://schemas.microsoft.com/office/drawing/2017/model3d" Requires="am3d">
          <p:graphicFrame>
            <p:nvGraphicFramePr>
              <p:cNvPr id="67" name="3D Model 66">
                <a:extLst>
                  <a:ext uri="{FF2B5EF4-FFF2-40B4-BE49-F238E27FC236}">
                    <a16:creationId xmlns:a16="http://schemas.microsoft.com/office/drawing/2014/main" id="{78C511BB-698C-E11A-BA8B-26AB06E8E4F0}"/>
                  </a:ext>
                </a:extLst>
              </p:cNvPr>
              <p:cNvGraphicFramePr>
                <a:graphicFrameLocks noChangeAspect="1"/>
              </p:cNvGraphicFramePr>
              <p:nvPr>
                <p:extLst>
                  <p:ext uri="{D42A27DB-BD31-4B8C-83A1-F6EECF244321}">
                    <p14:modId xmlns:p14="http://schemas.microsoft.com/office/powerpoint/2010/main" val="1699769460"/>
                  </p:ext>
                </p:extLst>
              </p:nvPr>
            </p:nvGraphicFramePr>
            <p:xfrm>
              <a:off x="4607032" y="3006409"/>
              <a:ext cx="482386" cy="45719"/>
            </p:xfrm>
            <a:graphic>
              <a:graphicData uri="http://schemas.microsoft.com/office/drawing/2017/model3d">
                <am3d:model3d r:embed="rId9">
                  <am3d:spPr>
                    <a:xfrm>
                      <a:off x="0" y="0"/>
                      <a:ext cx="482386" cy="45719"/>
                    </a:xfrm>
                    <a:prstGeom prst="rect">
                      <a:avLst/>
                    </a:prstGeom>
                    <a:noFill/>
                  </am3d:spPr>
                  <am3d:camera>
                    <am3d:pos x="0" y="0" z="47456212"/>
                    <am3d:up dx="0" dy="36000000" dz="0"/>
                    <am3d:lookAt x="0" y="0" z="0"/>
                    <am3d:perspective fov="2700000"/>
                  </am3d:camera>
                  <am3d:trans>
                    <am3d:meterPerModelUnit n="17241" d="1000000"/>
                    <am3d:preTrans dx="-30080832" dy="-36029637" dz="72637661"/>
                    <am3d:scale>
                      <am3d:sx n="1000000" d="1000000"/>
                      <am3d:sy n="1000000" d="1000000"/>
                      <am3d:sz n="1000000" d="1000000"/>
                    </am3d:scale>
                    <am3d:rot ay="-5400000"/>
                    <am3d:postTrans dx="0" dy="0" dz="0"/>
                  </am3d:trans>
                  <am3d:raster rName="Office3DRenderer" rVer="16.0.8326">
                    <am3d:blip r:embed="rId11"/>
                  </am3d:raster>
                  <am3d:objViewport viewportSz="50784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7" name="3D Model 66">
                <a:extLst>
                  <a:ext uri="{FF2B5EF4-FFF2-40B4-BE49-F238E27FC236}">
                    <a16:creationId xmlns:a16="http://schemas.microsoft.com/office/drawing/2014/main" id="{78C511BB-698C-E11A-BA8B-26AB06E8E4F0}"/>
                  </a:ext>
                </a:extLst>
              </p:cNvPr>
              <p:cNvPicPr>
                <a:picLocks noGrp="1" noRot="1" noChangeAspect="1" noMove="1" noResize="1" noEditPoints="1" noAdjustHandles="1" noChangeArrowheads="1" noChangeShapeType="1" noCrop="1"/>
              </p:cNvPicPr>
              <p:nvPr/>
            </p:nvPicPr>
            <p:blipFill>
              <a:blip r:embed="rId11"/>
              <a:stretch>
                <a:fillRect/>
              </a:stretch>
            </p:blipFill>
            <p:spPr>
              <a:xfrm>
                <a:off x="4607032" y="3006409"/>
                <a:ext cx="482386" cy="45719"/>
              </a:xfrm>
              <a:prstGeom prst="rect">
                <a:avLst/>
              </a:prstGeom>
              <a:noFill/>
            </p:spPr>
          </p:pic>
        </mc:Fallback>
      </mc:AlternateContent>
      <mc:AlternateContent xmlns:mc="http://schemas.openxmlformats.org/markup-compatibility/2006">
        <mc:Choice xmlns:am3d="http://schemas.microsoft.com/office/drawing/2017/model3d" Requires="am3d">
          <p:graphicFrame>
            <p:nvGraphicFramePr>
              <p:cNvPr id="68" name="3D Model 67">
                <a:extLst>
                  <a:ext uri="{FF2B5EF4-FFF2-40B4-BE49-F238E27FC236}">
                    <a16:creationId xmlns:a16="http://schemas.microsoft.com/office/drawing/2014/main" id="{5E962D18-10DC-04E9-A195-E538855EB0CD}"/>
                  </a:ext>
                </a:extLst>
              </p:cNvPr>
              <p:cNvGraphicFramePr>
                <a:graphicFrameLocks noChangeAspect="1"/>
              </p:cNvGraphicFramePr>
              <p:nvPr>
                <p:extLst>
                  <p:ext uri="{D42A27DB-BD31-4B8C-83A1-F6EECF244321}">
                    <p14:modId xmlns:p14="http://schemas.microsoft.com/office/powerpoint/2010/main" val="181231101"/>
                  </p:ext>
                </p:extLst>
              </p:nvPr>
            </p:nvGraphicFramePr>
            <p:xfrm flipV="1">
              <a:off x="6753225" y="2987675"/>
              <a:ext cx="504402" cy="47807"/>
            </p:xfrm>
            <a:graphic>
              <a:graphicData uri="http://schemas.microsoft.com/office/drawing/2017/model3d">
                <am3d:model3d r:embed="rId9">
                  <am3d:spPr>
                    <a:xfrm flipV="1">
                      <a:off x="0" y="0"/>
                      <a:ext cx="504402" cy="47807"/>
                    </a:xfrm>
                    <a:prstGeom prst="rect">
                      <a:avLst/>
                    </a:prstGeom>
                    <a:noFill/>
                  </am3d:spPr>
                  <am3d:camera>
                    <am3d:pos x="0" y="0" z="47456212"/>
                    <am3d:up dx="0" dy="36000000" dz="0"/>
                    <am3d:lookAt x="0" y="0" z="0"/>
                    <am3d:perspective fov="2700000"/>
                  </am3d:camera>
                  <am3d:trans>
                    <am3d:meterPerModelUnit n="17241" d="1000000"/>
                    <am3d:preTrans dx="-30080832" dy="-36029637" dz="72637661"/>
                    <am3d:scale>
                      <am3d:sx n="1000000" d="1000000"/>
                      <am3d:sy n="1000000" d="1000000"/>
                      <am3d:sz n="1000000" d="1000000"/>
                    </am3d:scale>
                    <am3d:rot ay="-5400000"/>
                    <am3d:postTrans dx="0" dy="0" dz="0"/>
                  </am3d:trans>
                  <am3d:raster rName="Office3DRenderer" rVer="16.0.8326">
                    <am3d:blip r:embed="rId12"/>
                  </am3d:raster>
                  <am3d:objViewport viewportSz="53103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8" name="3D Model 67">
                <a:extLst>
                  <a:ext uri="{FF2B5EF4-FFF2-40B4-BE49-F238E27FC236}">
                    <a16:creationId xmlns:a16="http://schemas.microsoft.com/office/drawing/2014/main" id="{5E962D18-10DC-04E9-A195-E538855EB0CD}"/>
                  </a:ext>
                </a:extLst>
              </p:cNvPr>
              <p:cNvPicPr>
                <a:picLocks noGrp="1" noRot="1" noChangeAspect="1" noMove="1" noResize="1" noEditPoints="1" noAdjustHandles="1" noChangeArrowheads="1" noChangeShapeType="1" noCrop="1"/>
              </p:cNvPicPr>
              <p:nvPr/>
            </p:nvPicPr>
            <p:blipFill>
              <a:blip r:embed="rId12"/>
              <a:stretch>
                <a:fillRect/>
              </a:stretch>
            </p:blipFill>
            <p:spPr>
              <a:xfrm flipV="1">
                <a:off x="6753225" y="2987675"/>
                <a:ext cx="504402" cy="47807"/>
              </a:xfrm>
              <a:prstGeom prst="rect">
                <a:avLst/>
              </a:prstGeom>
              <a:noFill/>
            </p:spPr>
          </p:pic>
        </mc:Fallback>
      </mc:AlternateContent>
      <mc:AlternateContent xmlns:mc="http://schemas.openxmlformats.org/markup-compatibility/2006">
        <mc:Choice xmlns:am3d="http://schemas.microsoft.com/office/drawing/2017/model3d" Requires="am3d">
          <p:graphicFrame>
            <p:nvGraphicFramePr>
              <p:cNvPr id="69" name="3D Model 68">
                <a:extLst>
                  <a:ext uri="{FF2B5EF4-FFF2-40B4-BE49-F238E27FC236}">
                    <a16:creationId xmlns:a16="http://schemas.microsoft.com/office/drawing/2014/main" id="{6F5E801B-9172-971A-5227-81D7C6A14618}"/>
                  </a:ext>
                </a:extLst>
              </p:cNvPr>
              <p:cNvGraphicFramePr>
                <a:graphicFrameLocks noChangeAspect="1"/>
              </p:cNvGraphicFramePr>
              <p:nvPr>
                <p:extLst>
                  <p:ext uri="{D42A27DB-BD31-4B8C-83A1-F6EECF244321}">
                    <p14:modId xmlns:p14="http://schemas.microsoft.com/office/powerpoint/2010/main" val="2448560075"/>
                  </p:ext>
                </p:extLst>
              </p:nvPr>
            </p:nvGraphicFramePr>
            <p:xfrm flipV="1">
              <a:off x="8956569" y="2989742"/>
              <a:ext cx="482384" cy="45719"/>
            </p:xfrm>
            <a:graphic>
              <a:graphicData uri="http://schemas.microsoft.com/office/drawing/2017/model3d">
                <am3d:model3d r:embed="rId9">
                  <am3d:spPr>
                    <a:xfrm flipV="1">
                      <a:off x="0" y="0"/>
                      <a:ext cx="482384" cy="45719"/>
                    </a:xfrm>
                    <a:prstGeom prst="rect">
                      <a:avLst/>
                    </a:prstGeom>
                    <a:noFill/>
                  </am3d:spPr>
                  <am3d:camera>
                    <am3d:pos x="0" y="0" z="47456212"/>
                    <am3d:up dx="0" dy="36000000" dz="0"/>
                    <am3d:lookAt x="0" y="0" z="0"/>
                    <am3d:perspective fov="2700000"/>
                  </am3d:camera>
                  <am3d:trans>
                    <am3d:meterPerModelUnit n="17241" d="1000000"/>
                    <am3d:preTrans dx="-30080832" dy="-36029637" dz="72637661"/>
                    <am3d:scale>
                      <am3d:sx n="1000000" d="1000000"/>
                      <am3d:sy n="1000000" d="1000000"/>
                      <am3d:sz n="1000000" d="1000000"/>
                    </am3d:scale>
                    <am3d:rot ay="16200000"/>
                    <am3d:postTrans dx="0" dy="0" dz="0"/>
                  </am3d:trans>
                  <am3d:raster rName="Office3DRenderer" rVer="16.0.8326">
                    <am3d:blip r:embed="rId11"/>
                  </am3d:raster>
                  <am3d:objViewport viewportSz="50784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9" name="3D Model 68">
                <a:extLst>
                  <a:ext uri="{FF2B5EF4-FFF2-40B4-BE49-F238E27FC236}">
                    <a16:creationId xmlns:a16="http://schemas.microsoft.com/office/drawing/2014/main" id="{6F5E801B-9172-971A-5227-81D7C6A14618}"/>
                  </a:ext>
                </a:extLst>
              </p:cNvPr>
              <p:cNvPicPr>
                <a:picLocks noGrp="1" noRot="1" noChangeAspect="1" noMove="1" noResize="1" noEditPoints="1" noAdjustHandles="1" noChangeArrowheads="1" noChangeShapeType="1" noCrop="1"/>
              </p:cNvPicPr>
              <p:nvPr/>
            </p:nvPicPr>
            <p:blipFill>
              <a:blip r:embed="rId11"/>
              <a:stretch>
                <a:fillRect/>
              </a:stretch>
            </p:blipFill>
            <p:spPr>
              <a:xfrm flipV="1">
                <a:off x="8956569" y="2989742"/>
                <a:ext cx="482384" cy="45719"/>
              </a:xfrm>
              <a:prstGeom prst="rect">
                <a:avLst/>
              </a:prstGeom>
              <a:noFill/>
            </p:spPr>
          </p:pic>
        </mc:Fallback>
      </mc:AlternateContent>
    </p:spTree>
    <p:extLst>
      <p:ext uri="{BB962C8B-B14F-4D97-AF65-F5344CB8AC3E}">
        <p14:creationId xmlns:p14="http://schemas.microsoft.com/office/powerpoint/2010/main" val="3371675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B0C10"/>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E922658-6B2B-474E-83BF-51019232B918}"/>
              </a:ext>
            </a:extLst>
          </p:cNvPr>
          <p:cNvSpPr>
            <a:spLocks noGrp="1"/>
          </p:cNvSpPr>
          <p:nvPr/>
        </p:nvSpPr>
        <p:spPr>
          <a:xfrm>
            <a:off x="0" y="0"/>
            <a:ext cx="12192000" cy="6858000"/>
          </a:xfrm>
          <a:prstGeom prst="rect">
            <a:avLst/>
          </a:prstGeom>
          <a:solidFill>
            <a:srgbClr val="05080D"/>
          </a:solidFill>
          <a:ln w="0">
            <a:solidFill>
              <a:srgbClr val="000000">
                <a:alpha val="0"/>
              </a:srgbClr>
            </a:solidFill>
            <a:prstDash val="solid"/>
          </a:ln>
        </p:spPr>
        <p:txBody>
          <a:bodyPr/>
          <a:lstStyle/>
          <a:p>
            <a:endParaRPr lang="en-US"/>
          </a:p>
        </p:txBody>
      </p:sp>
      <p:sp>
        <p:nvSpPr>
          <p:cNvPr id="2" name="Rectangle 1">
            <a:extLst>
              <a:ext uri="{FF2B5EF4-FFF2-40B4-BE49-F238E27FC236}">
                <a16:creationId xmlns:a16="http://schemas.microsoft.com/office/drawing/2014/main" id="{6A610817-392B-44E8-9643-A692316E9BC7}"/>
              </a:ext>
            </a:extLst>
          </p:cNvPr>
          <p:cNvSpPr>
            <a:spLocks noGrp="1"/>
          </p:cNvSpPr>
          <p:nvPr/>
        </p:nvSpPr>
        <p:spPr>
          <a:xfrm>
            <a:off x="762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3" name="Rectangle 2">
            <a:extLst>
              <a:ext uri="{FF2B5EF4-FFF2-40B4-BE49-F238E27FC236}">
                <a16:creationId xmlns:a16="http://schemas.microsoft.com/office/drawing/2014/main" id="{37CD8265-8123-4B6B-B45E-2DCF97B757DC}"/>
              </a:ext>
            </a:extLst>
          </p:cNvPr>
          <p:cNvSpPr>
            <a:spLocks noGrp="1"/>
          </p:cNvSpPr>
          <p:nvPr/>
        </p:nvSpPr>
        <p:spPr>
          <a:xfrm>
            <a:off x="1524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4" name="Rectangle 3">
            <a:extLst>
              <a:ext uri="{FF2B5EF4-FFF2-40B4-BE49-F238E27FC236}">
                <a16:creationId xmlns:a16="http://schemas.microsoft.com/office/drawing/2014/main" id="{0B10D137-C496-460D-AB56-6E9DC6C5A513}"/>
              </a:ext>
            </a:extLst>
          </p:cNvPr>
          <p:cNvSpPr>
            <a:spLocks noGrp="1"/>
          </p:cNvSpPr>
          <p:nvPr/>
        </p:nvSpPr>
        <p:spPr>
          <a:xfrm>
            <a:off x="2286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5" name="Rectangle 4">
            <a:extLst>
              <a:ext uri="{FF2B5EF4-FFF2-40B4-BE49-F238E27FC236}">
                <a16:creationId xmlns:a16="http://schemas.microsoft.com/office/drawing/2014/main" id="{375FF379-7F63-4AF3-A35C-B8069FAA313A}"/>
              </a:ext>
            </a:extLst>
          </p:cNvPr>
          <p:cNvSpPr>
            <a:spLocks noGrp="1"/>
          </p:cNvSpPr>
          <p:nvPr/>
        </p:nvSpPr>
        <p:spPr>
          <a:xfrm>
            <a:off x="3048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6" name="Rectangle 5">
            <a:extLst>
              <a:ext uri="{FF2B5EF4-FFF2-40B4-BE49-F238E27FC236}">
                <a16:creationId xmlns:a16="http://schemas.microsoft.com/office/drawing/2014/main" id="{0EA5B166-AD97-4E15-BECE-9334DED1E165}"/>
              </a:ext>
            </a:extLst>
          </p:cNvPr>
          <p:cNvSpPr>
            <a:spLocks noGrp="1"/>
          </p:cNvSpPr>
          <p:nvPr/>
        </p:nvSpPr>
        <p:spPr>
          <a:xfrm>
            <a:off x="3810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7" name="Rectangle 6">
            <a:extLst>
              <a:ext uri="{FF2B5EF4-FFF2-40B4-BE49-F238E27FC236}">
                <a16:creationId xmlns:a16="http://schemas.microsoft.com/office/drawing/2014/main" id="{807F8555-1703-40B1-8D7C-538637663890}"/>
              </a:ext>
            </a:extLst>
          </p:cNvPr>
          <p:cNvSpPr>
            <a:spLocks noGrp="1"/>
          </p:cNvSpPr>
          <p:nvPr/>
        </p:nvSpPr>
        <p:spPr>
          <a:xfrm>
            <a:off x="4572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8" name="Rectangle 7">
            <a:extLst>
              <a:ext uri="{FF2B5EF4-FFF2-40B4-BE49-F238E27FC236}">
                <a16:creationId xmlns:a16="http://schemas.microsoft.com/office/drawing/2014/main" id="{69F0E6F4-A691-459C-8BD2-9C2DAB97DE51}"/>
              </a:ext>
            </a:extLst>
          </p:cNvPr>
          <p:cNvSpPr>
            <a:spLocks noGrp="1"/>
          </p:cNvSpPr>
          <p:nvPr/>
        </p:nvSpPr>
        <p:spPr>
          <a:xfrm>
            <a:off x="5334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9" name="Rectangle 8">
            <a:extLst>
              <a:ext uri="{FF2B5EF4-FFF2-40B4-BE49-F238E27FC236}">
                <a16:creationId xmlns:a16="http://schemas.microsoft.com/office/drawing/2014/main" id="{49A019AB-AB28-4938-A1D4-B234E6719F7E}"/>
              </a:ext>
            </a:extLst>
          </p:cNvPr>
          <p:cNvSpPr>
            <a:spLocks noGrp="1"/>
          </p:cNvSpPr>
          <p:nvPr/>
        </p:nvSpPr>
        <p:spPr>
          <a:xfrm>
            <a:off x="6096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0" name="Rectangle 9">
            <a:extLst>
              <a:ext uri="{FF2B5EF4-FFF2-40B4-BE49-F238E27FC236}">
                <a16:creationId xmlns:a16="http://schemas.microsoft.com/office/drawing/2014/main" id="{473ABE3B-400F-4736-B97D-9CDF125D082D}"/>
              </a:ext>
            </a:extLst>
          </p:cNvPr>
          <p:cNvSpPr>
            <a:spLocks noGrp="1"/>
          </p:cNvSpPr>
          <p:nvPr/>
        </p:nvSpPr>
        <p:spPr>
          <a:xfrm>
            <a:off x="6858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1" name="Rectangle 10">
            <a:extLst>
              <a:ext uri="{FF2B5EF4-FFF2-40B4-BE49-F238E27FC236}">
                <a16:creationId xmlns:a16="http://schemas.microsoft.com/office/drawing/2014/main" id="{25116EDE-9AD5-41B5-A7A7-FEE6D01682D6}"/>
              </a:ext>
            </a:extLst>
          </p:cNvPr>
          <p:cNvSpPr>
            <a:spLocks noGrp="1"/>
          </p:cNvSpPr>
          <p:nvPr/>
        </p:nvSpPr>
        <p:spPr>
          <a:xfrm>
            <a:off x="7620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2" name="Rectangle 11">
            <a:extLst>
              <a:ext uri="{FF2B5EF4-FFF2-40B4-BE49-F238E27FC236}">
                <a16:creationId xmlns:a16="http://schemas.microsoft.com/office/drawing/2014/main" id="{005DD5F4-7564-4F24-BDA3-896E43DD7EF6}"/>
              </a:ext>
            </a:extLst>
          </p:cNvPr>
          <p:cNvSpPr>
            <a:spLocks noGrp="1"/>
          </p:cNvSpPr>
          <p:nvPr/>
        </p:nvSpPr>
        <p:spPr>
          <a:xfrm>
            <a:off x="8382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3" name="Rectangle 12">
            <a:extLst>
              <a:ext uri="{FF2B5EF4-FFF2-40B4-BE49-F238E27FC236}">
                <a16:creationId xmlns:a16="http://schemas.microsoft.com/office/drawing/2014/main" id="{BABD0A1D-3EEB-41CF-BB72-1E97053BCAA1}"/>
              </a:ext>
            </a:extLst>
          </p:cNvPr>
          <p:cNvSpPr>
            <a:spLocks noGrp="1"/>
          </p:cNvSpPr>
          <p:nvPr/>
        </p:nvSpPr>
        <p:spPr>
          <a:xfrm>
            <a:off x="9144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4" name="Rectangle 13">
            <a:extLst>
              <a:ext uri="{FF2B5EF4-FFF2-40B4-BE49-F238E27FC236}">
                <a16:creationId xmlns:a16="http://schemas.microsoft.com/office/drawing/2014/main" id="{063D78A7-6AB1-47E6-8E96-41B72368FCD6}"/>
              </a:ext>
            </a:extLst>
          </p:cNvPr>
          <p:cNvSpPr>
            <a:spLocks noGrp="1"/>
          </p:cNvSpPr>
          <p:nvPr/>
        </p:nvSpPr>
        <p:spPr>
          <a:xfrm>
            <a:off x="9906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5" name="Rectangle 14">
            <a:extLst>
              <a:ext uri="{FF2B5EF4-FFF2-40B4-BE49-F238E27FC236}">
                <a16:creationId xmlns:a16="http://schemas.microsoft.com/office/drawing/2014/main" id="{273FC2F4-6CA8-4FE3-81CE-D73167D0C350}"/>
              </a:ext>
            </a:extLst>
          </p:cNvPr>
          <p:cNvSpPr>
            <a:spLocks noGrp="1"/>
          </p:cNvSpPr>
          <p:nvPr/>
        </p:nvSpPr>
        <p:spPr>
          <a:xfrm>
            <a:off x="10668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6" name="Rectangle 15">
            <a:extLst>
              <a:ext uri="{FF2B5EF4-FFF2-40B4-BE49-F238E27FC236}">
                <a16:creationId xmlns:a16="http://schemas.microsoft.com/office/drawing/2014/main" id="{09EBB2C1-1A42-4B49-98F3-44F7BDABB418}"/>
              </a:ext>
            </a:extLst>
          </p:cNvPr>
          <p:cNvSpPr>
            <a:spLocks noGrp="1"/>
          </p:cNvSpPr>
          <p:nvPr/>
        </p:nvSpPr>
        <p:spPr>
          <a:xfrm>
            <a:off x="11430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7" name="Rectangle 16">
            <a:extLst>
              <a:ext uri="{FF2B5EF4-FFF2-40B4-BE49-F238E27FC236}">
                <a16:creationId xmlns:a16="http://schemas.microsoft.com/office/drawing/2014/main" id="{D6CC5613-0BA6-432E-A233-78A0B6D6A91F}"/>
              </a:ext>
            </a:extLst>
          </p:cNvPr>
          <p:cNvSpPr>
            <a:spLocks noGrp="1"/>
          </p:cNvSpPr>
          <p:nvPr/>
        </p:nvSpPr>
        <p:spPr>
          <a:xfrm>
            <a:off x="0" y="762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18" name="Rectangle 17">
            <a:extLst>
              <a:ext uri="{FF2B5EF4-FFF2-40B4-BE49-F238E27FC236}">
                <a16:creationId xmlns:a16="http://schemas.microsoft.com/office/drawing/2014/main" id="{299B765B-9F8F-4A4C-95EF-BEACA30859BA}"/>
              </a:ext>
            </a:extLst>
          </p:cNvPr>
          <p:cNvSpPr>
            <a:spLocks noGrp="1"/>
          </p:cNvSpPr>
          <p:nvPr/>
        </p:nvSpPr>
        <p:spPr>
          <a:xfrm>
            <a:off x="0" y="1524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19" name="Rectangle 18">
            <a:extLst>
              <a:ext uri="{FF2B5EF4-FFF2-40B4-BE49-F238E27FC236}">
                <a16:creationId xmlns:a16="http://schemas.microsoft.com/office/drawing/2014/main" id="{CF11D32E-6533-45E5-8045-534153D61C18}"/>
              </a:ext>
            </a:extLst>
          </p:cNvPr>
          <p:cNvSpPr>
            <a:spLocks noGrp="1"/>
          </p:cNvSpPr>
          <p:nvPr/>
        </p:nvSpPr>
        <p:spPr>
          <a:xfrm>
            <a:off x="0" y="2286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0" name="Rectangle 19">
            <a:extLst>
              <a:ext uri="{FF2B5EF4-FFF2-40B4-BE49-F238E27FC236}">
                <a16:creationId xmlns:a16="http://schemas.microsoft.com/office/drawing/2014/main" id="{09AD1D9B-C1AC-4610-B507-69FE656448C4}"/>
              </a:ext>
            </a:extLst>
          </p:cNvPr>
          <p:cNvSpPr>
            <a:spLocks noGrp="1"/>
          </p:cNvSpPr>
          <p:nvPr/>
        </p:nvSpPr>
        <p:spPr>
          <a:xfrm>
            <a:off x="0" y="3048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1" name="Rectangle 20">
            <a:extLst>
              <a:ext uri="{FF2B5EF4-FFF2-40B4-BE49-F238E27FC236}">
                <a16:creationId xmlns:a16="http://schemas.microsoft.com/office/drawing/2014/main" id="{8095DDCF-2949-4EAC-BAEA-C41C4F1D6B21}"/>
              </a:ext>
            </a:extLst>
          </p:cNvPr>
          <p:cNvSpPr>
            <a:spLocks noGrp="1"/>
          </p:cNvSpPr>
          <p:nvPr/>
        </p:nvSpPr>
        <p:spPr>
          <a:xfrm>
            <a:off x="0" y="3810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2" name="Rectangle 21">
            <a:extLst>
              <a:ext uri="{FF2B5EF4-FFF2-40B4-BE49-F238E27FC236}">
                <a16:creationId xmlns:a16="http://schemas.microsoft.com/office/drawing/2014/main" id="{92D0A3DB-106F-4469-8E62-1BE180CB8E51}"/>
              </a:ext>
            </a:extLst>
          </p:cNvPr>
          <p:cNvSpPr>
            <a:spLocks noGrp="1"/>
          </p:cNvSpPr>
          <p:nvPr/>
        </p:nvSpPr>
        <p:spPr>
          <a:xfrm>
            <a:off x="0" y="4572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3" name="Rectangle 22">
            <a:extLst>
              <a:ext uri="{FF2B5EF4-FFF2-40B4-BE49-F238E27FC236}">
                <a16:creationId xmlns:a16="http://schemas.microsoft.com/office/drawing/2014/main" id="{919EC6D4-B042-4140-BB37-01A06E9FF798}"/>
              </a:ext>
            </a:extLst>
          </p:cNvPr>
          <p:cNvSpPr>
            <a:spLocks noGrp="1"/>
          </p:cNvSpPr>
          <p:nvPr/>
        </p:nvSpPr>
        <p:spPr>
          <a:xfrm>
            <a:off x="0" y="5334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4" name="Rectangle 23">
            <a:extLst>
              <a:ext uri="{FF2B5EF4-FFF2-40B4-BE49-F238E27FC236}">
                <a16:creationId xmlns:a16="http://schemas.microsoft.com/office/drawing/2014/main" id="{AB07654F-1731-4861-AF43-BEC217DE7B66}"/>
              </a:ext>
            </a:extLst>
          </p:cNvPr>
          <p:cNvSpPr>
            <a:spLocks noGrp="1"/>
          </p:cNvSpPr>
          <p:nvPr/>
        </p:nvSpPr>
        <p:spPr>
          <a:xfrm>
            <a:off x="0" y="6096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5" name="Rectangle 24">
            <a:extLst>
              <a:ext uri="{FF2B5EF4-FFF2-40B4-BE49-F238E27FC236}">
                <a16:creationId xmlns:a16="http://schemas.microsoft.com/office/drawing/2014/main" id="{02A095E2-145B-4E90-BE81-7CE1DD31F1B6}"/>
              </a:ext>
            </a:extLst>
          </p:cNvPr>
          <p:cNvSpPr>
            <a:spLocks noGrp="1"/>
          </p:cNvSpPr>
          <p:nvPr/>
        </p:nvSpPr>
        <p:spPr>
          <a:xfrm>
            <a:off x="514350" y="6191250"/>
            <a:ext cx="11163300" cy="9525"/>
          </a:xfrm>
          <a:prstGeom prst="rect">
            <a:avLst/>
          </a:prstGeom>
          <a:solidFill>
            <a:srgbClr val="1A324D"/>
          </a:solidFill>
          <a:ln w="0">
            <a:solidFill>
              <a:srgbClr val="000000">
                <a:alpha val="0"/>
              </a:srgbClr>
            </a:solidFill>
            <a:prstDash val="solid"/>
          </a:ln>
        </p:spPr>
        <p:txBody>
          <a:bodyPr/>
          <a:lstStyle/>
          <a:p>
            <a:endParaRPr lang="en-US"/>
          </a:p>
        </p:txBody>
      </p:sp>
      <p:sp>
        <p:nvSpPr>
          <p:cNvPr id="26" name="Rectangle 25">
            <a:extLst>
              <a:ext uri="{FF2B5EF4-FFF2-40B4-BE49-F238E27FC236}">
                <a16:creationId xmlns:a16="http://schemas.microsoft.com/office/drawing/2014/main" id="{C56E52A4-C091-4A76-8A44-C387C53D119F}"/>
              </a:ext>
            </a:extLst>
          </p:cNvPr>
          <p:cNvSpPr>
            <a:spLocks noGrp="1"/>
          </p:cNvSpPr>
          <p:nvPr/>
        </p:nvSpPr>
        <p:spPr>
          <a:xfrm>
            <a:off x="514350" y="6419850"/>
            <a:ext cx="41910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600" b="0">
                <a:solidFill>
                  <a:srgbClr val="A9B8CC"/>
                </a:solidFill>
                <a:latin typeface="Aptos"/>
                <a:ea typeface="Aptos"/>
                <a:cs typeface="Aptos"/>
              </a:defRPr>
            </a:pPr>
            <a:r>
              <a:rPr sz="600" b="0">
                <a:solidFill>
                  <a:srgbClr val="A9B8CC"/>
                </a:solidFill>
                <a:latin typeface="Aptos"/>
                <a:ea typeface="Aptos"/>
                <a:cs typeface="Aptos"/>
              </a:rPr>
              <a:t>ENGG 114 Heat Sink Review | modeled boundary conditions</a:t>
            </a:r>
          </a:p>
        </p:txBody>
      </p:sp>
      <p:sp>
        <p:nvSpPr>
          <p:cNvPr id="27" name="Rectangle 26">
            <a:extLst>
              <a:ext uri="{FF2B5EF4-FFF2-40B4-BE49-F238E27FC236}">
                <a16:creationId xmlns:a16="http://schemas.microsoft.com/office/drawing/2014/main" id="{2739830A-B95A-4EA9-AE83-B332EB2A7B10}"/>
              </a:ext>
            </a:extLst>
          </p:cNvPr>
          <p:cNvSpPr>
            <a:spLocks noGrp="1"/>
          </p:cNvSpPr>
          <p:nvPr/>
        </p:nvSpPr>
        <p:spPr>
          <a:xfrm>
            <a:off x="11334750" y="6400800"/>
            <a:ext cx="3429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900" b="0">
                <a:solidFill>
                  <a:srgbClr val="FFFFFF"/>
                </a:solidFill>
                <a:latin typeface="Aptos"/>
                <a:ea typeface="Aptos"/>
                <a:cs typeface="Aptos"/>
              </a:defRPr>
            </a:pPr>
            <a:r>
              <a:rPr sz="900" b="0">
                <a:solidFill>
                  <a:srgbClr val="FFFFFF"/>
                </a:solidFill>
                <a:latin typeface="Aptos"/>
                <a:ea typeface="Aptos"/>
                <a:cs typeface="Aptos"/>
              </a:rPr>
              <a:t>15</a:t>
            </a:r>
          </a:p>
        </p:txBody>
      </p:sp>
      <p:sp>
        <p:nvSpPr>
          <p:cNvPr id="28" name="Rectangle 27">
            <a:extLst>
              <a:ext uri="{FF2B5EF4-FFF2-40B4-BE49-F238E27FC236}">
                <a16:creationId xmlns:a16="http://schemas.microsoft.com/office/drawing/2014/main" id="{7DA89111-5B28-4AD9-852C-3C6D978FFC47}"/>
              </a:ext>
            </a:extLst>
          </p:cNvPr>
          <p:cNvSpPr>
            <a:spLocks noGrp="1"/>
          </p:cNvSpPr>
          <p:nvPr/>
        </p:nvSpPr>
        <p:spPr>
          <a:xfrm>
            <a:off x="704850" y="514350"/>
            <a:ext cx="266700" cy="19050"/>
          </a:xfrm>
          <a:prstGeom prst="rect">
            <a:avLst/>
          </a:prstGeom>
          <a:solidFill>
            <a:srgbClr val="00D8FF"/>
          </a:solidFill>
          <a:ln w="0">
            <a:solidFill>
              <a:srgbClr val="000000">
                <a:alpha val="0"/>
              </a:srgbClr>
            </a:solidFill>
            <a:prstDash val="solid"/>
          </a:ln>
        </p:spPr>
        <p:txBody>
          <a:bodyPr/>
          <a:lstStyle/>
          <a:p>
            <a:endParaRPr lang="en-US"/>
          </a:p>
        </p:txBody>
      </p:sp>
      <p:sp>
        <p:nvSpPr>
          <p:cNvPr id="29" name="Rectangle 28">
            <a:extLst>
              <a:ext uri="{FF2B5EF4-FFF2-40B4-BE49-F238E27FC236}">
                <a16:creationId xmlns:a16="http://schemas.microsoft.com/office/drawing/2014/main" id="{B11ED384-388E-4DD3-9A15-B53AA8A77648}"/>
              </a:ext>
            </a:extLst>
          </p:cNvPr>
          <p:cNvSpPr>
            <a:spLocks noGrp="1"/>
          </p:cNvSpPr>
          <p:nvPr/>
        </p:nvSpPr>
        <p:spPr>
          <a:xfrm>
            <a:off x="1066800" y="428625"/>
            <a:ext cx="34290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600" b="1">
                <a:solidFill>
                  <a:srgbClr val="FFFFFF"/>
                </a:solidFill>
                <a:latin typeface="Aptos"/>
                <a:ea typeface="Aptos"/>
                <a:cs typeface="Aptos"/>
              </a:defRPr>
            </a:pPr>
            <a:r>
              <a:rPr sz="600" b="1">
                <a:solidFill>
                  <a:srgbClr val="FFFFFF"/>
                </a:solidFill>
                <a:latin typeface="Aptos"/>
                <a:ea typeface="Aptos"/>
                <a:cs typeface="Aptos"/>
              </a:rPr>
              <a:t>FINAL VERDICT</a:t>
            </a:r>
          </a:p>
        </p:txBody>
      </p:sp>
      <p:sp>
        <p:nvSpPr>
          <p:cNvPr id="30" name="Rectangle 29">
            <a:extLst>
              <a:ext uri="{FF2B5EF4-FFF2-40B4-BE49-F238E27FC236}">
                <a16:creationId xmlns:a16="http://schemas.microsoft.com/office/drawing/2014/main" id="{43409EF6-5C55-4F65-A0D4-04473CEEB23F}"/>
              </a:ext>
            </a:extLst>
          </p:cNvPr>
          <p:cNvSpPr>
            <a:spLocks noGrp="1"/>
          </p:cNvSpPr>
          <p:nvPr/>
        </p:nvSpPr>
        <p:spPr>
          <a:xfrm>
            <a:off x="704850" y="857250"/>
            <a:ext cx="89535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75" b="1">
                <a:solidFill>
                  <a:srgbClr val="FFFFFF"/>
                </a:solidFill>
                <a:latin typeface="Aptos"/>
                <a:ea typeface="Aptos"/>
                <a:cs typeface="Aptos"/>
              </a:defRPr>
            </a:pPr>
            <a:r>
              <a:rPr sz="1875" b="1">
                <a:solidFill>
                  <a:srgbClr val="FFFFFF"/>
                </a:solidFill>
                <a:latin typeface="Aptos"/>
                <a:ea typeface="Aptos"/>
                <a:cs typeface="Aptos"/>
              </a:rPr>
              <a:t>The 15-fin DFMA design is selected; the 17-fin design remains the ideal baseline.</a:t>
            </a:r>
          </a:p>
        </p:txBody>
      </p:sp>
      <p:sp>
        <p:nvSpPr>
          <p:cNvPr id="31" name="Rectangle 30">
            <a:extLst>
              <a:ext uri="{FF2B5EF4-FFF2-40B4-BE49-F238E27FC236}">
                <a16:creationId xmlns:a16="http://schemas.microsoft.com/office/drawing/2014/main" id="{C16BEE90-5EE5-49AA-BC4F-3AA14094B480}"/>
              </a:ext>
            </a:extLst>
          </p:cNvPr>
          <p:cNvSpPr>
            <a:spLocks noGrp="1"/>
          </p:cNvSpPr>
          <p:nvPr/>
        </p:nvSpPr>
        <p:spPr>
          <a:xfrm>
            <a:off x="952500" y="1752600"/>
            <a:ext cx="10287000" cy="2571750"/>
          </a:xfrm>
          <a:prstGeom prst="rect">
            <a:avLst/>
          </a:prstGeom>
          <a:solidFill>
            <a:srgbClr val="0D1828"/>
          </a:solidFill>
          <a:ln w="11430">
            <a:solidFill>
              <a:srgbClr val="00D8FF"/>
            </a:solidFill>
            <a:prstDash val="solid"/>
          </a:ln>
        </p:spPr>
        <p:txBody>
          <a:bodyPr/>
          <a:lstStyle/>
          <a:p>
            <a:endParaRPr lang="en-US"/>
          </a:p>
        </p:txBody>
      </p:sp>
      <p:sp>
        <p:nvSpPr>
          <p:cNvPr id="32" name="Rectangle 31">
            <a:extLst>
              <a:ext uri="{FF2B5EF4-FFF2-40B4-BE49-F238E27FC236}">
                <a16:creationId xmlns:a16="http://schemas.microsoft.com/office/drawing/2014/main" id="{C01D1195-056F-4F4A-A985-B7A8FC21CC9C}"/>
              </a:ext>
            </a:extLst>
          </p:cNvPr>
          <p:cNvSpPr>
            <a:spLocks noGrp="1"/>
          </p:cNvSpPr>
          <p:nvPr/>
        </p:nvSpPr>
        <p:spPr>
          <a:xfrm>
            <a:off x="1428750" y="2152650"/>
            <a:ext cx="9334500" cy="14287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575" b="1">
                <a:solidFill>
                  <a:srgbClr val="FFFFFF"/>
                </a:solidFill>
                <a:latin typeface="Aptos"/>
                <a:ea typeface="Aptos"/>
                <a:cs typeface="Aptos"/>
              </a:defRPr>
            </a:pPr>
            <a:r>
              <a:rPr sz="1575" b="1" dirty="0">
                <a:solidFill>
                  <a:srgbClr val="FFFFFF"/>
                </a:solidFill>
                <a:latin typeface="Aptos"/>
                <a:ea typeface="Aptos"/>
                <a:cs typeface="Aptos"/>
              </a:rPr>
              <a:t>The final 15-fin Al-6061 heat sink is selected because it balances modeled thermal performance with spacing, lower mass, tool access, and manufacturability. MATLAB predicts 69.85°C, and Fusion 360 predicts 69.775°C under modeled boundary conditions. The 17-fin ideal baseline is cooler at 61.487°C, but it is less practical for tool access and manufacturability. Prototype validation is required before real-world performance claims.</a:t>
            </a:r>
          </a:p>
        </p:txBody>
      </p:sp>
      <p:sp>
        <p:nvSpPr>
          <p:cNvPr id="33" name="Rectangle 32">
            <a:extLst>
              <a:ext uri="{FF2B5EF4-FFF2-40B4-BE49-F238E27FC236}">
                <a16:creationId xmlns:a16="http://schemas.microsoft.com/office/drawing/2014/main" id="{571622B9-0D2C-484B-B3B1-9AA6A35F0B29}"/>
              </a:ext>
            </a:extLst>
          </p:cNvPr>
          <p:cNvSpPr>
            <a:spLocks noGrp="1"/>
          </p:cNvSpPr>
          <p:nvPr/>
        </p:nvSpPr>
        <p:spPr>
          <a:xfrm>
            <a:off x="1809750" y="4876800"/>
            <a:ext cx="1619250" cy="742950"/>
          </a:xfrm>
          <a:prstGeom prst="rect">
            <a:avLst/>
          </a:prstGeom>
          <a:solidFill>
            <a:srgbClr val="0B1726"/>
          </a:solidFill>
          <a:ln w="11430">
            <a:solidFill>
              <a:srgbClr val="1A324D"/>
            </a:solidFill>
            <a:prstDash val="solid"/>
          </a:ln>
        </p:spPr>
        <p:txBody>
          <a:bodyPr/>
          <a:lstStyle/>
          <a:p>
            <a:endParaRPr lang="en-US"/>
          </a:p>
        </p:txBody>
      </p:sp>
      <p:sp>
        <p:nvSpPr>
          <p:cNvPr id="34" name="Rectangle 33">
            <a:extLst>
              <a:ext uri="{FF2B5EF4-FFF2-40B4-BE49-F238E27FC236}">
                <a16:creationId xmlns:a16="http://schemas.microsoft.com/office/drawing/2014/main" id="{D521F013-E312-4785-A3EB-B7F8046E9D75}"/>
              </a:ext>
            </a:extLst>
          </p:cNvPr>
          <p:cNvSpPr>
            <a:spLocks noGrp="1"/>
          </p:cNvSpPr>
          <p:nvPr/>
        </p:nvSpPr>
        <p:spPr>
          <a:xfrm>
            <a:off x="1943100" y="5048250"/>
            <a:ext cx="1352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425" b="1">
                <a:solidFill>
                  <a:srgbClr val="FFFFFF"/>
                </a:solidFill>
                <a:latin typeface="Aptos"/>
                <a:ea typeface="Aptos"/>
                <a:cs typeface="Aptos"/>
              </a:defRPr>
            </a:pPr>
            <a:r>
              <a:rPr sz="1425" b="1">
                <a:solidFill>
                  <a:srgbClr val="FFFFFF"/>
                </a:solidFill>
                <a:latin typeface="Aptos"/>
                <a:ea typeface="Aptos"/>
                <a:cs typeface="Aptos"/>
              </a:rPr>
              <a:t>69.85°C</a:t>
            </a:r>
          </a:p>
        </p:txBody>
      </p:sp>
      <p:sp>
        <p:nvSpPr>
          <p:cNvPr id="35" name="Rectangle 34">
            <a:extLst>
              <a:ext uri="{FF2B5EF4-FFF2-40B4-BE49-F238E27FC236}">
                <a16:creationId xmlns:a16="http://schemas.microsoft.com/office/drawing/2014/main" id="{296C1DD3-A644-454E-BDAD-7D59C5BF600A}"/>
              </a:ext>
            </a:extLst>
          </p:cNvPr>
          <p:cNvSpPr>
            <a:spLocks noGrp="1"/>
          </p:cNvSpPr>
          <p:nvPr/>
        </p:nvSpPr>
        <p:spPr>
          <a:xfrm>
            <a:off x="1943100" y="5334000"/>
            <a:ext cx="1352550" cy="1333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00" b="0">
                <a:solidFill>
                  <a:srgbClr val="A9B8CC"/>
                </a:solidFill>
                <a:latin typeface="Aptos"/>
                <a:ea typeface="Aptos"/>
                <a:cs typeface="Aptos"/>
              </a:defRPr>
            </a:pPr>
            <a:r>
              <a:rPr sz="600" b="0">
                <a:solidFill>
                  <a:srgbClr val="A9B8CC"/>
                </a:solidFill>
                <a:latin typeface="Aptos"/>
                <a:ea typeface="Aptos"/>
                <a:cs typeface="Aptos"/>
              </a:rPr>
              <a:t>MATLAB predicted</a:t>
            </a:r>
          </a:p>
        </p:txBody>
      </p:sp>
      <p:sp>
        <p:nvSpPr>
          <p:cNvPr id="36" name="Rectangle 35">
            <a:extLst>
              <a:ext uri="{FF2B5EF4-FFF2-40B4-BE49-F238E27FC236}">
                <a16:creationId xmlns:a16="http://schemas.microsoft.com/office/drawing/2014/main" id="{DD1CC088-71AA-41BD-BF17-E439699821F4}"/>
              </a:ext>
            </a:extLst>
          </p:cNvPr>
          <p:cNvSpPr>
            <a:spLocks noGrp="1"/>
          </p:cNvSpPr>
          <p:nvPr/>
        </p:nvSpPr>
        <p:spPr>
          <a:xfrm>
            <a:off x="4048125" y="4876800"/>
            <a:ext cx="1619250" cy="742950"/>
          </a:xfrm>
          <a:prstGeom prst="rect">
            <a:avLst/>
          </a:prstGeom>
          <a:solidFill>
            <a:srgbClr val="0B1726"/>
          </a:solidFill>
          <a:ln w="11430">
            <a:solidFill>
              <a:srgbClr val="1A324D"/>
            </a:solidFill>
            <a:prstDash val="solid"/>
          </a:ln>
        </p:spPr>
        <p:txBody>
          <a:bodyPr/>
          <a:lstStyle/>
          <a:p>
            <a:endParaRPr lang="en-US"/>
          </a:p>
        </p:txBody>
      </p:sp>
      <p:sp>
        <p:nvSpPr>
          <p:cNvPr id="37" name="Rectangle 36">
            <a:extLst>
              <a:ext uri="{FF2B5EF4-FFF2-40B4-BE49-F238E27FC236}">
                <a16:creationId xmlns:a16="http://schemas.microsoft.com/office/drawing/2014/main" id="{AE5D5767-A632-4CBE-884D-5AD28F7BEFDF}"/>
              </a:ext>
            </a:extLst>
          </p:cNvPr>
          <p:cNvSpPr>
            <a:spLocks noGrp="1"/>
          </p:cNvSpPr>
          <p:nvPr/>
        </p:nvSpPr>
        <p:spPr>
          <a:xfrm>
            <a:off x="4181475" y="5048250"/>
            <a:ext cx="1352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425" b="1">
                <a:solidFill>
                  <a:srgbClr val="FFFFFF"/>
                </a:solidFill>
                <a:latin typeface="Aptos"/>
                <a:ea typeface="Aptos"/>
                <a:cs typeface="Aptos"/>
              </a:defRPr>
            </a:pPr>
            <a:r>
              <a:rPr sz="1425" b="1">
                <a:solidFill>
                  <a:srgbClr val="FFFFFF"/>
                </a:solidFill>
                <a:latin typeface="Aptos"/>
                <a:ea typeface="Aptos"/>
                <a:cs typeface="Aptos"/>
              </a:rPr>
              <a:t>69.775°C</a:t>
            </a:r>
          </a:p>
        </p:txBody>
      </p:sp>
      <p:sp>
        <p:nvSpPr>
          <p:cNvPr id="38" name="Rectangle 37">
            <a:extLst>
              <a:ext uri="{FF2B5EF4-FFF2-40B4-BE49-F238E27FC236}">
                <a16:creationId xmlns:a16="http://schemas.microsoft.com/office/drawing/2014/main" id="{1B084165-04AE-4698-A256-9A3F6DD9A010}"/>
              </a:ext>
            </a:extLst>
          </p:cNvPr>
          <p:cNvSpPr>
            <a:spLocks noGrp="1"/>
          </p:cNvSpPr>
          <p:nvPr/>
        </p:nvSpPr>
        <p:spPr>
          <a:xfrm>
            <a:off x="4181475" y="5334000"/>
            <a:ext cx="1352550" cy="1333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00" b="0">
                <a:solidFill>
                  <a:srgbClr val="A9B8CC"/>
                </a:solidFill>
                <a:latin typeface="Aptos"/>
                <a:ea typeface="Aptos"/>
                <a:cs typeface="Aptos"/>
              </a:defRPr>
            </a:pPr>
            <a:r>
              <a:rPr sz="600" b="0">
                <a:solidFill>
                  <a:srgbClr val="A9B8CC"/>
                </a:solidFill>
                <a:latin typeface="Aptos"/>
                <a:ea typeface="Aptos"/>
                <a:cs typeface="Aptos"/>
              </a:rPr>
              <a:t>Fusion 360 predicted</a:t>
            </a:r>
          </a:p>
        </p:txBody>
      </p:sp>
      <p:sp>
        <p:nvSpPr>
          <p:cNvPr id="39" name="Rectangle 38">
            <a:extLst>
              <a:ext uri="{FF2B5EF4-FFF2-40B4-BE49-F238E27FC236}">
                <a16:creationId xmlns:a16="http://schemas.microsoft.com/office/drawing/2014/main" id="{E45D72DC-A9DD-4E88-A660-4701ED47E559}"/>
              </a:ext>
            </a:extLst>
          </p:cNvPr>
          <p:cNvSpPr>
            <a:spLocks noGrp="1"/>
          </p:cNvSpPr>
          <p:nvPr/>
        </p:nvSpPr>
        <p:spPr>
          <a:xfrm>
            <a:off x="6286500" y="4876800"/>
            <a:ext cx="1619250" cy="742950"/>
          </a:xfrm>
          <a:prstGeom prst="rect">
            <a:avLst/>
          </a:prstGeom>
          <a:solidFill>
            <a:srgbClr val="0B1726"/>
          </a:solidFill>
          <a:ln w="11430">
            <a:solidFill>
              <a:srgbClr val="1A324D"/>
            </a:solidFill>
            <a:prstDash val="solid"/>
          </a:ln>
        </p:spPr>
        <p:txBody>
          <a:bodyPr/>
          <a:lstStyle/>
          <a:p>
            <a:endParaRPr lang="en-US"/>
          </a:p>
        </p:txBody>
      </p:sp>
      <p:sp>
        <p:nvSpPr>
          <p:cNvPr id="40" name="Rectangle 39">
            <a:extLst>
              <a:ext uri="{FF2B5EF4-FFF2-40B4-BE49-F238E27FC236}">
                <a16:creationId xmlns:a16="http://schemas.microsoft.com/office/drawing/2014/main" id="{D7DB8804-D00E-479F-ABB0-7EA451C90FCB}"/>
              </a:ext>
            </a:extLst>
          </p:cNvPr>
          <p:cNvSpPr>
            <a:spLocks noGrp="1"/>
          </p:cNvSpPr>
          <p:nvPr/>
        </p:nvSpPr>
        <p:spPr>
          <a:xfrm>
            <a:off x="6419850" y="5048250"/>
            <a:ext cx="1352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425" b="1">
                <a:solidFill>
                  <a:srgbClr val="FFFFFF"/>
                </a:solidFill>
                <a:latin typeface="Aptos"/>
                <a:ea typeface="Aptos"/>
                <a:cs typeface="Aptos"/>
              </a:defRPr>
            </a:pPr>
            <a:r>
              <a:rPr sz="1425" b="1">
                <a:solidFill>
                  <a:srgbClr val="FFFFFF"/>
                </a:solidFill>
                <a:latin typeface="Aptos"/>
                <a:ea typeface="Aptos"/>
                <a:cs typeface="Aptos"/>
              </a:rPr>
              <a:t>61.487°C</a:t>
            </a:r>
          </a:p>
        </p:txBody>
      </p:sp>
      <p:sp>
        <p:nvSpPr>
          <p:cNvPr id="41" name="Rectangle 40">
            <a:extLst>
              <a:ext uri="{FF2B5EF4-FFF2-40B4-BE49-F238E27FC236}">
                <a16:creationId xmlns:a16="http://schemas.microsoft.com/office/drawing/2014/main" id="{8A715FA2-FDCB-49C1-9E82-004EC674E78F}"/>
              </a:ext>
            </a:extLst>
          </p:cNvPr>
          <p:cNvSpPr>
            <a:spLocks noGrp="1"/>
          </p:cNvSpPr>
          <p:nvPr/>
        </p:nvSpPr>
        <p:spPr>
          <a:xfrm>
            <a:off x="6419850" y="5334000"/>
            <a:ext cx="1352550" cy="1333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00" b="0">
                <a:solidFill>
                  <a:srgbClr val="A9B8CC"/>
                </a:solidFill>
                <a:latin typeface="Aptos"/>
                <a:ea typeface="Aptos"/>
                <a:cs typeface="Aptos"/>
              </a:defRPr>
            </a:pPr>
            <a:r>
              <a:rPr sz="600" b="0">
                <a:solidFill>
                  <a:srgbClr val="A9B8CC"/>
                </a:solidFill>
                <a:latin typeface="Aptos"/>
                <a:ea typeface="Aptos"/>
                <a:cs typeface="Aptos"/>
              </a:rPr>
              <a:t>17-fin baseline</a:t>
            </a:r>
          </a:p>
        </p:txBody>
      </p:sp>
      <p:sp>
        <p:nvSpPr>
          <p:cNvPr id="42" name="Rectangle 41">
            <a:extLst>
              <a:ext uri="{FF2B5EF4-FFF2-40B4-BE49-F238E27FC236}">
                <a16:creationId xmlns:a16="http://schemas.microsoft.com/office/drawing/2014/main" id="{A08FE463-2ABC-4912-B011-4734CE7B076E}"/>
              </a:ext>
            </a:extLst>
          </p:cNvPr>
          <p:cNvSpPr>
            <a:spLocks noGrp="1"/>
          </p:cNvSpPr>
          <p:nvPr/>
        </p:nvSpPr>
        <p:spPr>
          <a:xfrm>
            <a:off x="8524875" y="4876800"/>
            <a:ext cx="1619250" cy="742950"/>
          </a:xfrm>
          <a:prstGeom prst="rect">
            <a:avLst/>
          </a:prstGeom>
          <a:solidFill>
            <a:srgbClr val="0B1726"/>
          </a:solidFill>
          <a:ln w="11430">
            <a:solidFill>
              <a:srgbClr val="B7791F"/>
            </a:solidFill>
            <a:prstDash val="solid"/>
          </a:ln>
        </p:spPr>
        <p:txBody>
          <a:bodyPr/>
          <a:lstStyle/>
          <a:p>
            <a:endParaRPr lang="en-US"/>
          </a:p>
        </p:txBody>
      </p:sp>
      <p:sp>
        <p:nvSpPr>
          <p:cNvPr id="43" name="Rectangle 42">
            <a:extLst>
              <a:ext uri="{FF2B5EF4-FFF2-40B4-BE49-F238E27FC236}">
                <a16:creationId xmlns:a16="http://schemas.microsoft.com/office/drawing/2014/main" id="{B4A55FA3-07DE-4F6C-B098-92319FC02460}"/>
              </a:ext>
            </a:extLst>
          </p:cNvPr>
          <p:cNvSpPr>
            <a:spLocks noGrp="1"/>
          </p:cNvSpPr>
          <p:nvPr/>
        </p:nvSpPr>
        <p:spPr>
          <a:xfrm>
            <a:off x="8658225" y="5048250"/>
            <a:ext cx="1352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425" b="1">
                <a:solidFill>
                  <a:srgbClr val="F5C542"/>
                </a:solidFill>
                <a:latin typeface="Aptos"/>
                <a:ea typeface="Aptos"/>
                <a:cs typeface="Aptos"/>
              </a:defRPr>
            </a:pPr>
            <a:r>
              <a:rPr sz="1425" b="1">
                <a:solidFill>
                  <a:srgbClr val="F5C542"/>
                </a:solidFill>
                <a:latin typeface="Aptos"/>
                <a:ea typeface="Aptos"/>
                <a:cs typeface="Aptos"/>
              </a:rPr>
              <a:t>≤85°C</a:t>
            </a:r>
          </a:p>
        </p:txBody>
      </p:sp>
      <p:sp>
        <p:nvSpPr>
          <p:cNvPr id="44" name="Rectangle 43">
            <a:extLst>
              <a:ext uri="{FF2B5EF4-FFF2-40B4-BE49-F238E27FC236}">
                <a16:creationId xmlns:a16="http://schemas.microsoft.com/office/drawing/2014/main" id="{10C20EE4-D7D8-4B08-9ED8-947F88700896}"/>
              </a:ext>
            </a:extLst>
          </p:cNvPr>
          <p:cNvSpPr>
            <a:spLocks noGrp="1"/>
          </p:cNvSpPr>
          <p:nvPr/>
        </p:nvSpPr>
        <p:spPr>
          <a:xfrm>
            <a:off x="8658225" y="5334000"/>
            <a:ext cx="1352550" cy="1333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00" b="0">
                <a:solidFill>
                  <a:srgbClr val="A9B8CC"/>
                </a:solidFill>
                <a:latin typeface="Aptos"/>
                <a:ea typeface="Aptos"/>
                <a:cs typeface="Aptos"/>
              </a:defRPr>
            </a:pPr>
            <a:r>
              <a:rPr sz="600" b="0">
                <a:solidFill>
                  <a:srgbClr val="A9B8CC"/>
                </a:solidFill>
                <a:latin typeface="Aptos"/>
                <a:ea typeface="Aptos"/>
                <a:cs typeface="Aptos"/>
              </a:rPr>
              <a:t>official requirement</a:t>
            </a:r>
          </a:p>
        </p:txBody>
      </p:sp>
    </p:spTree>
    <p:extLst>
      <p:ext uri="{BB962C8B-B14F-4D97-AF65-F5344CB8AC3E}">
        <p14:creationId xmlns:p14="http://schemas.microsoft.com/office/powerpoint/2010/main" val="5143057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B0C10"/>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1D15C27A-0E36-4A9E-B015-EE736E3161F5}"/>
              </a:ext>
            </a:extLst>
          </p:cNvPr>
          <p:cNvSpPr>
            <a:spLocks noGrp="1"/>
          </p:cNvSpPr>
          <p:nvPr/>
        </p:nvSpPr>
        <p:spPr>
          <a:xfrm>
            <a:off x="0" y="0"/>
            <a:ext cx="12192000" cy="6858000"/>
          </a:xfrm>
          <a:prstGeom prst="rect">
            <a:avLst/>
          </a:prstGeom>
          <a:solidFill>
            <a:srgbClr val="05080D"/>
          </a:solidFill>
          <a:ln w="0">
            <a:solidFill>
              <a:srgbClr val="000000">
                <a:alpha val="0"/>
              </a:srgbClr>
            </a:solidFill>
            <a:prstDash val="solid"/>
          </a:ln>
        </p:spPr>
        <p:txBody>
          <a:bodyPr/>
          <a:lstStyle/>
          <a:p>
            <a:endParaRPr lang="en-US"/>
          </a:p>
        </p:txBody>
      </p:sp>
      <p:sp>
        <p:nvSpPr>
          <p:cNvPr id="2" name="Rectangle 1">
            <a:extLst>
              <a:ext uri="{FF2B5EF4-FFF2-40B4-BE49-F238E27FC236}">
                <a16:creationId xmlns:a16="http://schemas.microsoft.com/office/drawing/2014/main" id="{1EA4465C-EAC9-4239-8737-1CD01DF5014F}"/>
              </a:ext>
            </a:extLst>
          </p:cNvPr>
          <p:cNvSpPr>
            <a:spLocks noGrp="1"/>
          </p:cNvSpPr>
          <p:nvPr/>
        </p:nvSpPr>
        <p:spPr>
          <a:xfrm>
            <a:off x="762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3" name="Rectangle 2">
            <a:extLst>
              <a:ext uri="{FF2B5EF4-FFF2-40B4-BE49-F238E27FC236}">
                <a16:creationId xmlns:a16="http://schemas.microsoft.com/office/drawing/2014/main" id="{4FD9EB46-1D6E-49A3-B69E-38AE2FCAC43E}"/>
              </a:ext>
            </a:extLst>
          </p:cNvPr>
          <p:cNvSpPr>
            <a:spLocks noGrp="1"/>
          </p:cNvSpPr>
          <p:nvPr/>
        </p:nvSpPr>
        <p:spPr>
          <a:xfrm>
            <a:off x="1524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4" name="Rectangle 3">
            <a:extLst>
              <a:ext uri="{FF2B5EF4-FFF2-40B4-BE49-F238E27FC236}">
                <a16:creationId xmlns:a16="http://schemas.microsoft.com/office/drawing/2014/main" id="{A0F70075-7E46-4C54-9600-0A0B75C7E99C}"/>
              </a:ext>
            </a:extLst>
          </p:cNvPr>
          <p:cNvSpPr>
            <a:spLocks noGrp="1"/>
          </p:cNvSpPr>
          <p:nvPr/>
        </p:nvSpPr>
        <p:spPr>
          <a:xfrm>
            <a:off x="2286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5" name="Rectangle 4">
            <a:extLst>
              <a:ext uri="{FF2B5EF4-FFF2-40B4-BE49-F238E27FC236}">
                <a16:creationId xmlns:a16="http://schemas.microsoft.com/office/drawing/2014/main" id="{EA6A16D8-2C55-4F39-8903-02319830E370}"/>
              </a:ext>
            </a:extLst>
          </p:cNvPr>
          <p:cNvSpPr>
            <a:spLocks noGrp="1"/>
          </p:cNvSpPr>
          <p:nvPr/>
        </p:nvSpPr>
        <p:spPr>
          <a:xfrm>
            <a:off x="3048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6" name="Rectangle 5">
            <a:extLst>
              <a:ext uri="{FF2B5EF4-FFF2-40B4-BE49-F238E27FC236}">
                <a16:creationId xmlns:a16="http://schemas.microsoft.com/office/drawing/2014/main" id="{58DD2A13-22D3-4FA6-AF57-BF965799913A}"/>
              </a:ext>
            </a:extLst>
          </p:cNvPr>
          <p:cNvSpPr>
            <a:spLocks noGrp="1"/>
          </p:cNvSpPr>
          <p:nvPr/>
        </p:nvSpPr>
        <p:spPr>
          <a:xfrm>
            <a:off x="3810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7" name="Rectangle 6">
            <a:extLst>
              <a:ext uri="{FF2B5EF4-FFF2-40B4-BE49-F238E27FC236}">
                <a16:creationId xmlns:a16="http://schemas.microsoft.com/office/drawing/2014/main" id="{35D45EDD-602D-44A6-BCF5-9FB2AA2FFB26}"/>
              </a:ext>
            </a:extLst>
          </p:cNvPr>
          <p:cNvSpPr>
            <a:spLocks noGrp="1"/>
          </p:cNvSpPr>
          <p:nvPr/>
        </p:nvSpPr>
        <p:spPr>
          <a:xfrm>
            <a:off x="4572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8" name="Rectangle 7">
            <a:extLst>
              <a:ext uri="{FF2B5EF4-FFF2-40B4-BE49-F238E27FC236}">
                <a16:creationId xmlns:a16="http://schemas.microsoft.com/office/drawing/2014/main" id="{2A18ED32-7BD8-497A-8FD5-7E1A186FD82F}"/>
              </a:ext>
            </a:extLst>
          </p:cNvPr>
          <p:cNvSpPr>
            <a:spLocks noGrp="1"/>
          </p:cNvSpPr>
          <p:nvPr/>
        </p:nvSpPr>
        <p:spPr>
          <a:xfrm>
            <a:off x="5334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9" name="Rectangle 8">
            <a:extLst>
              <a:ext uri="{FF2B5EF4-FFF2-40B4-BE49-F238E27FC236}">
                <a16:creationId xmlns:a16="http://schemas.microsoft.com/office/drawing/2014/main" id="{4092CC40-5244-4182-9342-1905ADA81BB1}"/>
              </a:ext>
            </a:extLst>
          </p:cNvPr>
          <p:cNvSpPr>
            <a:spLocks noGrp="1"/>
          </p:cNvSpPr>
          <p:nvPr/>
        </p:nvSpPr>
        <p:spPr>
          <a:xfrm>
            <a:off x="6096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0" name="Rectangle 9">
            <a:extLst>
              <a:ext uri="{FF2B5EF4-FFF2-40B4-BE49-F238E27FC236}">
                <a16:creationId xmlns:a16="http://schemas.microsoft.com/office/drawing/2014/main" id="{687B717B-9724-47DB-B8F2-FEA914D9B179}"/>
              </a:ext>
            </a:extLst>
          </p:cNvPr>
          <p:cNvSpPr>
            <a:spLocks noGrp="1"/>
          </p:cNvSpPr>
          <p:nvPr/>
        </p:nvSpPr>
        <p:spPr>
          <a:xfrm>
            <a:off x="6858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1" name="Rectangle 10">
            <a:extLst>
              <a:ext uri="{FF2B5EF4-FFF2-40B4-BE49-F238E27FC236}">
                <a16:creationId xmlns:a16="http://schemas.microsoft.com/office/drawing/2014/main" id="{2316BC87-153A-4A58-AFC5-D9B4F1559DFD}"/>
              </a:ext>
            </a:extLst>
          </p:cNvPr>
          <p:cNvSpPr>
            <a:spLocks noGrp="1"/>
          </p:cNvSpPr>
          <p:nvPr/>
        </p:nvSpPr>
        <p:spPr>
          <a:xfrm>
            <a:off x="7620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2" name="Rectangle 11">
            <a:extLst>
              <a:ext uri="{FF2B5EF4-FFF2-40B4-BE49-F238E27FC236}">
                <a16:creationId xmlns:a16="http://schemas.microsoft.com/office/drawing/2014/main" id="{677E96AC-21F7-4938-AF0E-5240B627AEE0}"/>
              </a:ext>
            </a:extLst>
          </p:cNvPr>
          <p:cNvSpPr>
            <a:spLocks noGrp="1"/>
          </p:cNvSpPr>
          <p:nvPr/>
        </p:nvSpPr>
        <p:spPr>
          <a:xfrm>
            <a:off x="8382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3" name="Rectangle 12">
            <a:extLst>
              <a:ext uri="{FF2B5EF4-FFF2-40B4-BE49-F238E27FC236}">
                <a16:creationId xmlns:a16="http://schemas.microsoft.com/office/drawing/2014/main" id="{79AB4E99-18D0-4948-BE5A-F4C4DDF9B262}"/>
              </a:ext>
            </a:extLst>
          </p:cNvPr>
          <p:cNvSpPr>
            <a:spLocks noGrp="1"/>
          </p:cNvSpPr>
          <p:nvPr/>
        </p:nvSpPr>
        <p:spPr>
          <a:xfrm>
            <a:off x="9144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4" name="Rectangle 13">
            <a:extLst>
              <a:ext uri="{FF2B5EF4-FFF2-40B4-BE49-F238E27FC236}">
                <a16:creationId xmlns:a16="http://schemas.microsoft.com/office/drawing/2014/main" id="{4763AA1E-4424-4CE1-BC31-4A299F33F2D4}"/>
              </a:ext>
            </a:extLst>
          </p:cNvPr>
          <p:cNvSpPr>
            <a:spLocks noGrp="1"/>
          </p:cNvSpPr>
          <p:nvPr/>
        </p:nvSpPr>
        <p:spPr>
          <a:xfrm>
            <a:off x="9906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5" name="Rectangle 14">
            <a:extLst>
              <a:ext uri="{FF2B5EF4-FFF2-40B4-BE49-F238E27FC236}">
                <a16:creationId xmlns:a16="http://schemas.microsoft.com/office/drawing/2014/main" id="{EDFCA4DB-1610-4921-9CA1-17E8D9CFAFD5}"/>
              </a:ext>
            </a:extLst>
          </p:cNvPr>
          <p:cNvSpPr>
            <a:spLocks noGrp="1"/>
          </p:cNvSpPr>
          <p:nvPr/>
        </p:nvSpPr>
        <p:spPr>
          <a:xfrm>
            <a:off x="10668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6" name="Rectangle 15">
            <a:extLst>
              <a:ext uri="{FF2B5EF4-FFF2-40B4-BE49-F238E27FC236}">
                <a16:creationId xmlns:a16="http://schemas.microsoft.com/office/drawing/2014/main" id="{A33D5617-1EB7-4E32-A9CE-2239A5E2EF1E}"/>
              </a:ext>
            </a:extLst>
          </p:cNvPr>
          <p:cNvSpPr>
            <a:spLocks noGrp="1"/>
          </p:cNvSpPr>
          <p:nvPr/>
        </p:nvSpPr>
        <p:spPr>
          <a:xfrm>
            <a:off x="11430000" y="0"/>
            <a:ext cx="9525" cy="6858000"/>
          </a:xfrm>
          <a:prstGeom prst="rect">
            <a:avLst/>
          </a:prstGeom>
          <a:solidFill>
            <a:srgbClr val="071827"/>
          </a:solidFill>
          <a:ln w="0">
            <a:solidFill>
              <a:srgbClr val="000000">
                <a:alpha val="0"/>
              </a:srgbClr>
            </a:solidFill>
            <a:prstDash val="solid"/>
          </a:ln>
        </p:spPr>
        <p:txBody>
          <a:bodyPr/>
          <a:lstStyle/>
          <a:p>
            <a:endParaRPr lang="en-US"/>
          </a:p>
        </p:txBody>
      </p:sp>
      <p:sp>
        <p:nvSpPr>
          <p:cNvPr id="17" name="Rectangle 16">
            <a:extLst>
              <a:ext uri="{FF2B5EF4-FFF2-40B4-BE49-F238E27FC236}">
                <a16:creationId xmlns:a16="http://schemas.microsoft.com/office/drawing/2014/main" id="{8F35DCFB-47E6-432D-A300-20CC0FD7CCE1}"/>
              </a:ext>
            </a:extLst>
          </p:cNvPr>
          <p:cNvSpPr>
            <a:spLocks noGrp="1"/>
          </p:cNvSpPr>
          <p:nvPr/>
        </p:nvSpPr>
        <p:spPr>
          <a:xfrm>
            <a:off x="0" y="762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18" name="Rectangle 17">
            <a:extLst>
              <a:ext uri="{FF2B5EF4-FFF2-40B4-BE49-F238E27FC236}">
                <a16:creationId xmlns:a16="http://schemas.microsoft.com/office/drawing/2014/main" id="{4AE57072-EC96-4D34-A631-CE8AD07141BB}"/>
              </a:ext>
            </a:extLst>
          </p:cNvPr>
          <p:cNvSpPr>
            <a:spLocks noGrp="1"/>
          </p:cNvSpPr>
          <p:nvPr/>
        </p:nvSpPr>
        <p:spPr>
          <a:xfrm>
            <a:off x="0" y="1524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19" name="Rectangle 18">
            <a:extLst>
              <a:ext uri="{FF2B5EF4-FFF2-40B4-BE49-F238E27FC236}">
                <a16:creationId xmlns:a16="http://schemas.microsoft.com/office/drawing/2014/main" id="{3FA14D40-00C1-406E-B393-094AB551884C}"/>
              </a:ext>
            </a:extLst>
          </p:cNvPr>
          <p:cNvSpPr>
            <a:spLocks noGrp="1"/>
          </p:cNvSpPr>
          <p:nvPr/>
        </p:nvSpPr>
        <p:spPr>
          <a:xfrm>
            <a:off x="0" y="2286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0" name="Rectangle 19">
            <a:extLst>
              <a:ext uri="{FF2B5EF4-FFF2-40B4-BE49-F238E27FC236}">
                <a16:creationId xmlns:a16="http://schemas.microsoft.com/office/drawing/2014/main" id="{DC51777B-93FC-48D6-B3DE-4DF057EE1393}"/>
              </a:ext>
            </a:extLst>
          </p:cNvPr>
          <p:cNvSpPr>
            <a:spLocks noGrp="1"/>
          </p:cNvSpPr>
          <p:nvPr/>
        </p:nvSpPr>
        <p:spPr>
          <a:xfrm>
            <a:off x="0" y="3048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1" name="Rectangle 20">
            <a:extLst>
              <a:ext uri="{FF2B5EF4-FFF2-40B4-BE49-F238E27FC236}">
                <a16:creationId xmlns:a16="http://schemas.microsoft.com/office/drawing/2014/main" id="{8AC31B29-44F6-4F9D-AD7C-68C90BFEDD24}"/>
              </a:ext>
            </a:extLst>
          </p:cNvPr>
          <p:cNvSpPr>
            <a:spLocks noGrp="1"/>
          </p:cNvSpPr>
          <p:nvPr/>
        </p:nvSpPr>
        <p:spPr>
          <a:xfrm>
            <a:off x="0" y="3810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2" name="Rectangle 21">
            <a:extLst>
              <a:ext uri="{FF2B5EF4-FFF2-40B4-BE49-F238E27FC236}">
                <a16:creationId xmlns:a16="http://schemas.microsoft.com/office/drawing/2014/main" id="{7A63C7B3-B9E8-463F-9400-2DD04C943169}"/>
              </a:ext>
            </a:extLst>
          </p:cNvPr>
          <p:cNvSpPr>
            <a:spLocks noGrp="1"/>
          </p:cNvSpPr>
          <p:nvPr/>
        </p:nvSpPr>
        <p:spPr>
          <a:xfrm>
            <a:off x="0" y="4572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3" name="Rectangle 22">
            <a:extLst>
              <a:ext uri="{FF2B5EF4-FFF2-40B4-BE49-F238E27FC236}">
                <a16:creationId xmlns:a16="http://schemas.microsoft.com/office/drawing/2014/main" id="{4690AA9F-DAFF-4259-A57A-1A7117612931}"/>
              </a:ext>
            </a:extLst>
          </p:cNvPr>
          <p:cNvSpPr>
            <a:spLocks noGrp="1"/>
          </p:cNvSpPr>
          <p:nvPr/>
        </p:nvSpPr>
        <p:spPr>
          <a:xfrm>
            <a:off x="0" y="5334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4" name="Rectangle 23">
            <a:extLst>
              <a:ext uri="{FF2B5EF4-FFF2-40B4-BE49-F238E27FC236}">
                <a16:creationId xmlns:a16="http://schemas.microsoft.com/office/drawing/2014/main" id="{F5A2790F-BE23-4A9C-8C1A-B2C95CB37265}"/>
              </a:ext>
            </a:extLst>
          </p:cNvPr>
          <p:cNvSpPr>
            <a:spLocks noGrp="1"/>
          </p:cNvSpPr>
          <p:nvPr/>
        </p:nvSpPr>
        <p:spPr>
          <a:xfrm>
            <a:off x="0" y="6096000"/>
            <a:ext cx="12192000" cy="9525"/>
          </a:xfrm>
          <a:prstGeom prst="rect">
            <a:avLst/>
          </a:prstGeom>
          <a:solidFill>
            <a:srgbClr val="071827"/>
          </a:solidFill>
          <a:ln w="0">
            <a:solidFill>
              <a:srgbClr val="000000">
                <a:alpha val="0"/>
              </a:srgbClr>
            </a:solidFill>
            <a:prstDash val="solid"/>
          </a:ln>
        </p:spPr>
        <p:txBody>
          <a:bodyPr/>
          <a:lstStyle/>
          <a:p>
            <a:endParaRPr lang="en-US"/>
          </a:p>
        </p:txBody>
      </p:sp>
      <p:sp>
        <p:nvSpPr>
          <p:cNvPr id="25" name="Rectangle 24">
            <a:extLst>
              <a:ext uri="{FF2B5EF4-FFF2-40B4-BE49-F238E27FC236}">
                <a16:creationId xmlns:a16="http://schemas.microsoft.com/office/drawing/2014/main" id="{EB6896C9-C1FE-4817-8A46-7137E444BC3D}"/>
              </a:ext>
            </a:extLst>
          </p:cNvPr>
          <p:cNvSpPr>
            <a:spLocks noGrp="1"/>
          </p:cNvSpPr>
          <p:nvPr/>
        </p:nvSpPr>
        <p:spPr>
          <a:xfrm>
            <a:off x="514350" y="6191250"/>
            <a:ext cx="11163300" cy="9525"/>
          </a:xfrm>
          <a:prstGeom prst="rect">
            <a:avLst/>
          </a:prstGeom>
          <a:solidFill>
            <a:srgbClr val="1A324D"/>
          </a:solidFill>
          <a:ln w="0">
            <a:solidFill>
              <a:srgbClr val="000000">
                <a:alpha val="0"/>
              </a:srgbClr>
            </a:solidFill>
            <a:prstDash val="solid"/>
          </a:ln>
        </p:spPr>
        <p:txBody>
          <a:bodyPr/>
          <a:lstStyle/>
          <a:p>
            <a:endParaRPr lang="en-US"/>
          </a:p>
        </p:txBody>
      </p:sp>
      <p:sp>
        <p:nvSpPr>
          <p:cNvPr id="26" name="Rectangle 25">
            <a:extLst>
              <a:ext uri="{FF2B5EF4-FFF2-40B4-BE49-F238E27FC236}">
                <a16:creationId xmlns:a16="http://schemas.microsoft.com/office/drawing/2014/main" id="{3ACA0EF5-9E73-40A5-BBD4-79EFE37E646E}"/>
              </a:ext>
            </a:extLst>
          </p:cNvPr>
          <p:cNvSpPr>
            <a:spLocks noGrp="1"/>
          </p:cNvSpPr>
          <p:nvPr/>
        </p:nvSpPr>
        <p:spPr>
          <a:xfrm>
            <a:off x="514350" y="6419850"/>
            <a:ext cx="41910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600" b="0">
                <a:solidFill>
                  <a:srgbClr val="A9B8CC"/>
                </a:solidFill>
                <a:latin typeface="Aptos"/>
                <a:ea typeface="Aptos"/>
                <a:cs typeface="Aptos"/>
              </a:defRPr>
            </a:pPr>
            <a:r>
              <a:rPr sz="600" b="0">
                <a:solidFill>
                  <a:srgbClr val="A9B8CC"/>
                </a:solidFill>
                <a:latin typeface="Aptos"/>
                <a:ea typeface="Aptos"/>
                <a:cs typeface="Aptos"/>
              </a:rPr>
              <a:t>ENGG 114 Heat Sink Review | modeled boundary conditions</a:t>
            </a:r>
          </a:p>
        </p:txBody>
      </p:sp>
      <p:sp>
        <p:nvSpPr>
          <p:cNvPr id="27" name="Rectangle 26">
            <a:extLst>
              <a:ext uri="{FF2B5EF4-FFF2-40B4-BE49-F238E27FC236}">
                <a16:creationId xmlns:a16="http://schemas.microsoft.com/office/drawing/2014/main" id="{F4254FD6-6480-448B-8A37-AA395F495903}"/>
              </a:ext>
            </a:extLst>
          </p:cNvPr>
          <p:cNvSpPr>
            <a:spLocks noGrp="1"/>
          </p:cNvSpPr>
          <p:nvPr/>
        </p:nvSpPr>
        <p:spPr>
          <a:xfrm>
            <a:off x="11334750" y="6400800"/>
            <a:ext cx="3429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900" b="0">
                <a:solidFill>
                  <a:srgbClr val="FFFFFF"/>
                </a:solidFill>
                <a:latin typeface="Aptos"/>
                <a:ea typeface="Aptos"/>
                <a:cs typeface="Aptos"/>
              </a:defRPr>
            </a:pPr>
            <a:r>
              <a:rPr sz="900" b="0">
                <a:solidFill>
                  <a:srgbClr val="FFFFFF"/>
                </a:solidFill>
                <a:latin typeface="Aptos"/>
                <a:ea typeface="Aptos"/>
                <a:cs typeface="Aptos"/>
              </a:rPr>
              <a:t>17</a:t>
            </a:r>
          </a:p>
        </p:txBody>
      </p:sp>
      <p:sp>
        <p:nvSpPr>
          <p:cNvPr id="28" name="Rectangle 27">
            <a:extLst>
              <a:ext uri="{FF2B5EF4-FFF2-40B4-BE49-F238E27FC236}">
                <a16:creationId xmlns:a16="http://schemas.microsoft.com/office/drawing/2014/main" id="{0C2A9231-964F-4F3C-AC49-A091F023ABB1}"/>
              </a:ext>
            </a:extLst>
          </p:cNvPr>
          <p:cNvSpPr>
            <a:spLocks noGrp="1"/>
          </p:cNvSpPr>
          <p:nvPr/>
        </p:nvSpPr>
        <p:spPr>
          <a:xfrm>
            <a:off x="704850" y="514350"/>
            <a:ext cx="266700" cy="19050"/>
          </a:xfrm>
          <a:prstGeom prst="rect">
            <a:avLst/>
          </a:prstGeom>
          <a:solidFill>
            <a:srgbClr val="00D8FF"/>
          </a:solidFill>
          <a:ln w="0">
            <a:solidFill>
              <a:srgbClr val="000000">
                <a:alpha val="0"/>
              </a:srgbClr>
            </a:solidFill>
            <a:prstDash val="solid"/>
          </a:ln>
        </p:spPr>
        <p:txBody>
          <a:bodyPr/>
          <a:lstStyle/>
          <a:p>
            <a:endParaRPr lang="en-US"/>
          </a:p>
        </p:txBody>
      </p:sp>
      <p:sp>
        <p:nvSpPr>
          <p:cNvPr id="29" name="Rectangle 28">
            <a:extLst>
              <a:ext uri="{FF2B5EF4-FFF2-40B4-BE49-F238E27FC236}">
                <a16:creationId xmlns:a16="http://schemas.microsoft.com/office/drawing/2014/main" id="{F0DB5BA2-972E-4DED-9EA8-CCBF5B77DA97}"/>
              </a:ext>
            </a:extLst>
          </p:cNvPr>
          <p:cNvSpPr>
            <a:spLocks noGrp="1"/>
          </p:cNvSpPr>
          <p:nvPr/>
        </p:nvSpPr>
        <p:spPr>
          <a:xfrm>
            <a:off x="1066800" y="428625"/>
            <a:ext cx="34290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600" b="1">
                <a:solidFill>
                  <a:srgbClr val="FFFFFF"/>
                </a:solidFill>
                <a:latin typeface="Aptos"/>
                <a:ea typeface="Aptos"/>
                <a:cs typeface="Aptos"/>
              </a:defRPr>
            </a:pPr>
            <a:r>
              <a:rPr sz="600" b="1">
                <a:solidFill>
                  <a:srgbClr val="FFFFFF"/>
                </a:solidFill>
                <a:latin typeface="Aptos"/>
                <a:ea typeface="Aptos"/>
                <a:cs typeface="Aptos"/>
              </a:rPr>
              <a:t>PROFESSOR Q&amp;A BACKUP</a:t>
            </a:r>
          </a:p>
        </p:txBody>
      </p:sp>
      <p:sp>
        <p:nvSpPr>
          <p:cNvPr id="30" name="Rectangle 29">
            <a:extLst>
              <a:ext uri="{FF2B5EF4-FFF2-40B4-BE49-F238E27FC236}">
                <a16:creationId xmlns:a16="http://schemas.microsoft.com/office/drawing/2014/main" id="{890437B7-A0A1-47B0-B8EC-FE290B5A743C}"/>
              </a:ext>
            </a:extLst>
          </p:cNvPr>
          <p:cNvSpPr>
            <a:spLocks noGrp="1"/>
          </p:cNvSpPr>
          <p:nvPr/>
        </p:nvSpPr>
        <p:spPr>
          <a:xfrm>
            <a:off x="704850" y="857250"/>
            <a:ext cx="89535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75" b="1">
                <a:solidFill>
                  <a:srgbClr val="FFFFFF"/>
                </a:solidFill>
                <a:latin typeface="Aptos"/>
                <a:ea typeface="Aptos"/>
                <a:cs typeface="Aptos"/>
              </a:defRPr>
            </a:pPr>
            <a:r>
              <a:rPr sz="1875" b="1">
                <a:solidFill>
                  <a:srgbClr val="FFFFFF"/>
                </a:solidFill>
                <a:latin typeface="Aptos"/>
                <a:ea typeface="Aptos"/>
                <a:cs typeface="Aptos"/>
              </a:rPr>
              <a:t>Answer with assumptions, margins, and required testing.</a:t>
            </a:r>
          </a:p>
        </p:txBody>
      </p:sp>
      <p:sp>
        <p:nvSpPr>
          <p:cNvPr id="31" name="Rectangle 30">
            <a:extLst>
              <a:ext uri="{FF2B5EF4-FFF2-40B4-BE49-F238E27FC236}">
                <a16:creationId xmlns:a16="http://schemas.microsoft.com/office/drawing/2014/main" id="{E863B302-2059-4FFA-B4DE-ADA5FFCFD7A4}"/>
              </a:ext>
            </a:extLst>
          </p:cNvPr>
          <p:cNvSpPr>
            <a:spLocks noGrp="1"/>
          </p:cNvSpPr>
          <p:nvPr/>
        </p:nvSpPr>
        <p:spPr>
          <a:xfrm>
            <a:off x="857250" y="1809750"/>
            <a:ext cx="4953000" cy="1314450"/>
          </a:xfrm>
          <a:prstGeom prst="rect">
            <a:avLst/>
          </a:prstGeom>
          <a:solidFill>
            <a:srgbClr val="0D1828"/>
          </a:solidFill>
          <a:ln w="10478">
            <a:solidFill>
              <a:srgbClr val="1A324D"/>
            </a:solidFill>
            <a:prstDash val="solid"/>
          </a:ln>
        </p:spPr>
        <p:txBody>
          <a:bodyPr/>
          <a:lstStyle/>
          <a:p>
            <a:endParaRPr lang="en-US"/>
          </a:p>
        </p:txBody>
      </p:sp>
      <p:sp>
        <p:nvSpPr>
          <p:cNvPr id="32" name="Rectangle 31">
            <a:extLst>
              <a:ext uri="{FF2B5EF4-FFF2-40B4-BE49-F238E27FC236}">
                <a16:creationId xmlns:a16="http://schemas.microsoft.com/office/drawing/2014/main" id="{4A9EB093-1A7D-43E3-BF9C-5B960A954FC4}"/>
              </a:ext>
            </a:extLst>
          </p:cNvPr>
          <p:cNvSpPr>
            <a:spLocks noGrp="1"/>
          </p:cNvSpPr>
          <p:nvPr/>
        </p:nvSpPr>
        <p:spPr>
          <a:xfrm>
            <a:off x="1085850" y="2038350"/>
            <a:ext cx="43815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FFFFFF"/>
                </a:solidFill>
                <a:latin typeface="Aptos"/>
                <a:ea typeface="Aptos"/>
                <a:cs typeface="Aptos"/>
              </a:defRPr>
            </a:pPr>
            <a:r>
              <a:rPr sz="1125" b="1">
                <a:solidFill>
                  <a:srgbClr val="FFFFFF"/>
                </a:solidFill>
                <a:latin typeface="Aptos"/>
                <a:ea typeface="Aptos"/>
                <a:cs typeface="Aptos"/>
              </a:rPr>
              <a:t>Why not choose 17 fins?</a:t>
            </a:r>
          </a:p>
        </p:txBody>
      </p:sp>
      <p:sp>
        <p:nvSpPr>
          <p:cNvPr id="33" name="Rectangle 32">
            <a:extLst>
              <a:ext uri="{FF2B5EF4-FFF2-40B4-BE49-F238E27FC236}">
                <a16:creationId xmlns:a16="http://schemas.microsoft.com/office/drawing/2014/main" id="{F11C633C-0BC9-42E9-9BDC-ACE02CD116B7}"/>
              </a:ext>
            </a:extLst>
          </p:cNvPr>
          <p:cNvSpPr>
            <a:spLocks noGrp="1"/>
          </p:cNvSpPr>
          <p:nvPr/>
        </p:nvSpPr>
        <p:spPr>
          <a:xfrm>
            <a:off x="1085850" y="2419350"/>
            <a:ext cx="4286250" cy="4381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3" b="0">
                <a:solidFill>
                  <a:srgbClr val="A9B8CC"/>
                </a:solidFill>
                <a:latin typeface="Aptos"/>
                <a:ea typeface="Aptos"/>
                <a:cs typeface="Aptos"/>
              </a:defRPr>
            </a:pPr>
            <a:r>
              <a:rPr sz="863" b="0" dirty="0">
                <a:solidFill>
                  <a:srgbClr val="A9B8CC"/>
                </a:solidFill>
                <a:latin typeface="Aptos"/>
                <a:ea typeface="Aptos"/>
                <a:cs typeface="Aptos"/>
              </a:rPr>
              <a:t>It is cooler, but the final 15-fin design gives better spacing, lower mass, tool access, airflow practicality, and manufacturability.</a:t>
            </a:r>
          </a:p>
        </p:txBody>
      </p:sp>
      <p:sp>
        <p:nvSpPr>
          <p:cNvPr id="34" name="Rectangle 33">
            <a:extLst>
              <a:ext uri="{FF2B5EF4-FFF2-40B4-BE49-F238E27FC236}">
                <a16:creationId xmlns:a16="http://schemas.microsoft.com/office/drawing/2014/main" id="{F306FE2F-2B43-45D5-9FEB-5CDE23FF119F}"/>
              </a:ext>
            </a:extLst>
          </p:cNvPr>
          <p:cNvSpPr>
            <a:spLocks noGrp="1"/>
          </p:cNvSpPr>
          <p:nvPr/>
        </p:nvSpPr>
        <p:spPr>
          <a:xfrm>
            <a:off x="6381750" y="1809750"/>
            <a:ext cx="4953000" cy="1314450"/>
          </a:xfrm>
          <a:prstGeom prst="rect">
            <a:avLst/>
          </a:prstGeom>
          <a:solidFill>
            <a:srgbClr val="0D1828"/>
          </a:solidFill>
          <a:ln w="10478">
            <a:solidFill>
              <a:srgbClr val="1A324D"/>
            </a:solidFill>
            <a:prstDash val="solid"/>
          </a:ln>
        </p:spPr>
        <p:txBody>
          <a:bodyPr/>
          <a:lstStyle/>
          <a:p>
            <a:endParaRPr lang="en-US"/>
          </a:p>
        </p:txBody>
      </p:sp>
      <p:sp>
        <p:nvSpPr>
          <p:cNvPr id="35" name="Rectangle 34">
            <a:extLst>
              <a:ext uri="{FF2B5EF4-FFF2-40B4-BE49-F238E27FC236}">
                <a16:creationId xmlns:a16="http://schemas.microsoft.com/office/drawing/2014/main" id="{3C788F07-768A-46CA-A12A-CD19F38BB904}"/>
              </a:ext>
            </a:extLst>
          </p:cNvPr>
          <p:cNvSpPr>
            <a:spLocks noGrp="1"/>
          </p:cNvSpPr>
          <p:nvPr/>
        </p:nvSpPr>
        <p:spPr>
          <a:xfrm>
            <a:off x="6610350" y="2038350"/>
            <a:ext cx="43815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FFFFFF"/>
                </a:solidFill>
                <a:latin typeface="Aptos"/>
                <a:ea typeface="Aptos"/>
                <a:cs typeface="Aptos"/>
              </a:defRPr>
            </a:pPr>
            <a:r>
              <a:rPr sz="1125" b="1">
                <a:solidFill>
                  <a:srgbClr val="FFFFFF"/>
                </a:solidFill>
                <a:latin typeface="Aptos"/>
                <a:ea typeface="Aptos"/>
                <a:cs typeface="Aptos"/>
              </a:rPr>
              <a:t>How close is the 70°C target?</a:t>
            </a:r>
          </a:p>
        </p:txBody>
      </p:sp>
      <p:sp>
        <p:nvSpPr>
          <p:cNvPr id="36" name="Rectangle 35">
            <a:extLst>
              <a:ext uri="{FF2B5EF4-FFF2-40B4-BE49-F238E27FC236}">
                <a16:creationId xmlns:a16="http://schemas.microsoft.com/office/drawing/2014/main" id="{21EC077E-9BC7-4AE5-B73B-A5643F52C809}"/>
              </a:ext>
            </a:extLst>
          </p:cNvPr>
          <p:cNvSpPr>
            <a:spLocks noGrp="1"/>
          </p:cNvSpPr>
          <p:nvPr/>
        </p:nvSpPr>
        <p:spPr>
          <a:xfrm>
            <a:off x="6610350" y="2419350"/>
            <a:ext cx="4286250" cy="4381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3" b="0">
                <a:solidFill>
                  <a:srgbClr val="A9B8CC"/>
                </a:solidFill>
                <a:latin typeface="Aptos"/>
                <a:ea typeface="Aptos"/>
                <a:cs typeface="Aptos"/>
              </a:defRPr>
            </a:pPr>
            <a:r>
              <a:rPr sz="863" b="0">
                <a:solidFill>
                  <a:srgbClr val="A9B8CC"/>
                </a:solidFill>
                <a:latin typeface="Aptos"/>
                <a:ea typeface="Aptos"/>
                <a:cs typeface="Aptos"/>
              </a:rPr>
              <a:t>MATLAB predicts 69.85°C and Fusion predicts 69.775°C under modeled boundary conditions.</a:t>
            </a:r>
          </a:p>
        </p:txBody>
      </p:sp>
      <p:sp>
        <p:nvSpPr>
          <p:cNvPr id="37" name="Rectangle 36">
            <a:extLst>
              <a:ext uri="{FF2B5EF4-FFF2-40B4-BE49-F238E27FC236}">
                <a16:creationId xmlns:a16="http://schemas.microsoft.com/office/drawing/2014/main" id="{BE3FF3A4-F15E-41F2-AB37-4BA5766EB17D}"/>
              </a:ext>
            </a:extLst>
          </p:cNvPr>
          <p:cNvSpPr>
            <a:spLocks noGrp="1"/>
          </p:cNvSpPr>
          <p:nvPr/>
        </p:nvSpPr>
        <p:spPr>
          <a:xfrm>
            <a:off x="857250" y="3810000"/>
            <a:ext cx="4953000" cy="1314450"/>
          </a:xfrm>
          <a:prstGeom prst="rect">
            <a:avLst/>
          </a:prstGeom>
          <a:solidFill>
            <a:srgbClr val="0D1828"/>
          </a:solidFill>
          <a:ln w="10478">
            <a:solidFill>
              <a:srgbClr val="B7791F"/>
            </a:solidFill>
            <a:prstDash val="solid"/>
          </a:ln>
        </p:spPr>
        <p:txBody>
          <a:bodyPr/>
          <a:lstStyle/>
          <a:p>
            <a:endParaRPr lang="en-US"/>
          </a:p>
        </p:txBody>
      </p:sp>
      <p:sp>
        <p:nvSpPr>
          <p:cNvPr id="38" name="Rectangle 37">
            <a:extLst>
              <a:ext uri="{FF2B5EF4-FFF2-40B4-BE49-F238E27FC236}">
                <a16:creationId xmlns:a16="http://schemas.microsoft.com/office/drawing/2014/main" id="{19210FAD-162A-4816-9839-2A91093B2F86}"/>
              </a:ext>
            </a:extLst>
          </p:cNvPr>
          <p:cNvSpPr>
            <a:spLocks noGrp="1"/>
          </p:cNvSpPr>
          <p:nvPr/>
        </p:nvSpPr>
        <p:spPr>
          <a:xfrm>
            <a:off x="1085850" y="4038600"/>
            <a:ext cx="43815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FFFFFF"/>
                </a:solidFill>
                <a:latin typeface="Aptos"/>
                <a:ea typeface="Aptos"/>
                <a:cs typeface="Aptos"/>
              </a:defRPr>
            </a:pPr>
            <a:r>
              <a:rPr sz="1125" b="1">
                <a:solidFill>
                  <a:srgbClr val="FFFFFF"/>
                </a:solidFill>
                <a:latin typeface="Aptos"/>
                <a:ea typeface="Aptos"/>
                <a:cs typeface="Aptos"/>
              </a:rPr>
              <a:t>What is the largest uncertainty?</a:t>
            </a:r>
          </a:p>
        </p:txBody>
      </p:sp>
      <p:sp>
        <p:nvSpPr>
          <p:cNvPr id="39" name="Rectangle 38">
            <a:extLst>
              <a:ext uri="{FF2B5EF4-FFF2-40B4-BE49-F238E27FC236}">
                <a16:creationId xmlns:a16="http://schemas.microsoft.com/office/drawing/2014/main" id="{460B76AE-F7E3-466F-9034-FAC2AB4BA425}"/>
              </a:ext>
            </a:extLst>
          </p:cNvPr>
          <p:cNvSpPr>
            <a:spLocks noGrp="1"/>
          </p:cNvSpPr>
          <p:nvPr/>
        </p:nvSpPr>
        <p:spPr>
          <a:xfrm>
            <a:off x="1085850" y="4419600"/>
            <a:ext cx="4286250" cy="4381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3" b="0">
                <a:solidFill>
                  <a:srgbClr val="A9B8CC"/>
                </a:solidFill>
                <a:latin typeface="Aptos"/>
                <a:ea typeface="Aptos"/>
                <a:cs typeface="Aptos"/>
              </a:defRPr>
            </a:pPr>
            <a:r>
              <a:rPr sz="863" b="0">
                <a:solidFill>
                  <a:srgbClr val="A9B8CC"/>
                </a:solidFill>
                <a:latin typeface="Aptos"/>
                <a:ea typeface="Aptos"/>
                <a:cs typeface="Aptos"/>
              </a:rPr>
              <a:t>The assumed convection coefficient h = 65 W/m²K and TIM/contact resistance; both must be checked during prototype testing.</a:t>
            </a:r>
          </a:p>
        </p:txBody>
      </p:sp>
      <p:sp>
        <p:nvSpPr>
          <p:cNvPr id="40" name="Rectangle 39">
            <a:extLst>
              <a:ext uri="{FF2B5EF4-FFF2-40B4-BE49-F238E27FC236}">
                <a16:creationId xmlns:a16="http://schemas.microsoft.com/office/drawing/2014/main" id="{A9D32CE7-759C-4A1A-8470-243CFDD7AFA0}"/>
              </a:ext>
            </a:extLst>
          </p:cNvPr>
          <p:cNvSpPr>
            <a:spLocks noGrp="1"/>
          </p:cNvSpPr>
          <p:nvPr/>
        </p:nvSpPr>
        <p:spPr>
          <a:xfrm>
            <a:off x="6381750" y="3810000"/>
            <a:ext cx="4953000" cy="1314450"/>
          </a:xfrm>
          <a:prstGeom prst="rect">
            <a:avLst/>
          </a:prstGeom>
          <a:solidFill>
            <a:srgbClr val="0D1828"/>
          </a:solidFill>
          <a:ln w="10478">
            <a:solidFill>
              <a:srgbClr val="1A324D"/>
            </a:solidFill>
            <a:prstDash val="solid"/>
          </a:ln>
        </p:spPr>
        <p:txBody>
          <a:bodyPr/>
          <a:lstStyle/>
          <a:p>
            <a:endParaRPr lang="en-US"/>
          </a:p>
        </p:txBody>
      </p:sp>
      <p:sp>
        <p:nvSpPr>
          <p:cNvPr id="41" name="Rectangle 40">
            <a:extLst>
              <a:ext uri="{FF2B5EF4-FFF2-40B4-BE49-F238E27FC236}">
                <a16:creationId xmlns:a16="http://schemas.microsoft.com/office/drawing/2014/main" id="{615B0BFC-B470-4A5C-BE05-0CD00248C46B}"/>
              </a:ext>
            </a:extLst>
          </p:cNvPr>
          <p:cNvSpPr>
            <a:spLocks noGrp="1"/>
          </p:cNvSpPr>
          <p:nvPr/>
        </p:nvSpPr>
        <p:spPr>
          <a:xfrm>
            <a:off x="6610350" y="4038600"/>
            <a:ext cx="43815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FFFFFF"/>
                </a:solidFill>
                <a:latin typeface="Aptos"/>
                <a:ea typeface="Aptos"/>
                <a:cs typeface="Aptos"/>
              </a:defRPr>
            </a:pPr>
            <a:r>
              <a:rPr sz="1125" b="1">
                <a:solidFill>
                  <a:srgbClr val="FFFFFF"/>
                </a:solidFill>
                <a:latin typeface="Aptos"/>
                <a:ea typeface="Aptos"/>
                <a:cs typeface="Aptos"/>
              </a:rPr>
              <a:t>What must the prototype prove?</a:t>
            </a:r>
          </a:p>
        </p:txBody>
      </p:sp>
      <p:sp>
        <p:nvSpPr>
          <p:cNvPr id="42" name="Rectangle 41">
            <a:extLst>
              <a:ext uri="{FF2B5EF4-FFF2-40B4-BE49-F238E27FC236}">
                <a16:creationId xmlns:a16="http://schemas.microsoft.com/office/drawing/2014/main" id="{1E97C00F-D5B0-4D81-899F-3F313196B411}"/>
              </a:ext>
            </a:extLst>
          </p:cNvPr>
          <p:cNvSpPr>
            <a:spLocks noGrp="1"/>
          </p:cNvSpPr>
          <p:nvPr/>
        </p:nvSpPr>
        <p:spPr>
          <a:xfrm>
            <a:off x="6610350" y="4419600"/>
            <a:ext cx="4286250" cy="4381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3" b="0">
                <a:solidFill>
                  <a:srgbClr val="A9B8CC"/>
                </a:solidFill>
                <a:latin typeface="Aptos"/>
                <a:ea typeface="Aptos"/>
                <a:cs typeface="Aptos"/>
              </a:defRPr>
            </a:pPr>
            <a:r>
              <a:rPr sz="863" b="0">
                <a:solidFill>
                  <a:srgbClr val="A9B8CC"/>
                </a:solidFill>
                <a:latin typeface="Aptos"/>
                <a:ea typeface="Aptos"/>
                <a:cs typeface="Aptos"/>
              </a:rPr>
              <a:t>At 100 W, measured CPU temperature must be ≤85°C; the 70°C target should be checked against real fan and interface conditions.</a:t>
            </a:r>
          </a:p>
        </p:txBody>
      </p:sp>
    </p:spTree>
    <p:extLst>
      <p:ext uri="{BB962C8B-B14F-4D97-AF65-F5344CB8AC3E}">
        <p14:creationId xmlns:p14="http://schemas.microsoft.com/office/powerpoint/2010/main" val="18529115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78780A-7B09-467B-BADB-01F24080EB5D}"/>
              </a:ext>
            </a:extLst>
          </p:cNvPr>
          <p:cNvSpPr>
            <a:spLocks noGrp="1"/>
          </p:cNvSpPr>
          <p:nvPr/>
        </p:nvSpPr>
        <p:spPr>
          <a:xfrm>
            <a:off x="0" y="750624"/>
            <a:ext cx="12192000" cy="3810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2100" b="1">
                <a:solidFill>
                  <a:srgbClr val="111827"/>
                </a:solidFill>
                <a:latin typeface="Georgia"/>
                <a:ea typeface="Georgia"/>
                <a:cs typeface="Georgia"/>
              </a:defRPr>
            </a:pPr>
            <a:r>
              <a:rPr lang="en-US" sz="3200" dirty="0">
                <a:solidFill>
                  <a:schemeClr val="tx1">
                    <a:lumMod val="95000"/>
                    <a:lumOff val="5000"/>
                  </a:schemeClr>
                </a:solidFill>
                <a:latin typeface="Century Schoolbook" panose="02040604050505020304" pitchFamily="18" charset="0"/>
                <a:ea typeface="Georgia"/>
                <a:cs typeface="Georgia"/>
              </a:rPr>
              <a:t>Official Problem Requirements</a:t>
            </a:r>
            <a:endParaRPr sz="3200" dirty="0">
              <a:solidFill>
                <a:schemeClr val="tx1">
                  <a:lumMod val="95000"/>
                  <a:lumOff val="5000"/>
                </a:schemeClr>
              </a:solidFill>
              <a:latin typeface="Century Schoolbook" panose="02040604050505020304" pitchFamily="18" charset="0"/>
              <a:ea typeface="Georgia"/>
              <a:cs typeface="Georgia"/>
            </a:endParaRPr>
          </a:p>
        </p:txBody>
      </p:sp>
      <p:sp>
        <p:nvSpPr>
          <p:cNvPr id="10" name="Rectangle 9">
            <a:extLst>
              <a:ext uri="{FF2B5EF4-FFF2-40B4-BE49-F238E27FC236}">
                <a16:creationId xmlns:a16="http://schemas.microsoft.com/office/drawing/2014/main" id="{7499509D-EF49-4495-AB12-5C71B71A7165}"/>
              </a:ext>
            </a:extLst>
          </p:cNvPr>
          <p:cNvSpPr>
            <a:spLocks noGrp="1"/>
          </p:cNvSpPr>
          <p:nvPr/>
        </p:nvSpPr>
        <p:spPr>
          <a:xfrm>
            <a:off x="1251388" y="1953835"/>
            <a:ext cx="2381250" cy="552450"/>
          </a:xfrm>
          <a:prstGeom prst="rect">
            <a:avLst/>
          </a:prstGeom>
          <a:solidFill>
            <a:srgbClr val="E2E8F0"/>
          </a:solidFill>
          <a:ln w="9525">
            <a:solidFill>
              <a:srgbClr val="CBD5E1"/>
            </a:solidFill>
            <a:prstDash val="solid"/>
          </a:ln>
        </p:spPr>
        <p:txBody>
          <a:bodyPr/>
          <a:lstStyle/>
          <a:p>
            <a:endParaRPr lang="en-US" sz="2400">
              <a:solidFill>
                <a:schemeClr val="tx1">
                  <a:lumMod val="95000"/>
                  <a:lumOff val="5000"/>
                </a:schemeClr>
              </a:solidFill>
              <a:latin typeface="Century Schoolbook" panose="02040604050505020304" pitchFamily="18" charset="0"/>
            </a:endParaRPr>
          </a:p>
        </p:txBody>
      </p:sp>
      <p:sp>
        <p:nvSpPr>
          <p:cNvPr id="11" name="Rectangle 10">
            <a:extLst>
              <a:ext uri="{FF2B5EF4-FFF2-40B4-BE49-F238E27FC236}">
                <a16:creationId xmlns:a16="http://schemas.microsoft.com/office/drawing/2014/main" id="{02A0D6A2-3290-4A41-9B4E-A21437B15E0E}"/>
              </a:ext>
            </a:extLst>
          </p:cNvPr>
          <p:cNvSpPr>
            <a:spLocks noGrp="1"/>
          </p:cNvSpPr>
          <p:nvPr/>
        </p:nvSpPr>
        <p:spPr>
          <a:xfrm>
            <a:off x="1384738" y="2125285"/>
            <a:ext cx="2114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900" b="1">
                <a:solidFill>
                  <a:srgbClr val="111827"/>
                </a:solidFill>
                <a:latin typeface="Aptos"/>
                <a:ea typeface="Aptos"/>
                <a:cs typeface="Aptos"/>
              </a:defRPr>
            </a:pPr>
            <a:r>
              <a:rPr sz="1050" b="1" dirty="0">
                <a:solidFill>
                  <a:schemeClr val="tx1">
                    <a:lumMod val="95000"/>
                    <a:lumOff val="5000"/>
                  </a:schemeClr>
                </a:solidFill>
                <a:latin typeface="Century Schoolbook" panose="02040604050505020304" pitchFamily="18" charset="0"/>
                <a:ea typeface="Aptos"/>
                <a:cs typeface="Aptos"/>
              </a:rPr>
              <a:t>Requirement</a:t>
            </a:r>
          </a:p>
        </p:txBody>
      </p:sp>
      <p:sp>
        <p:nvSpPr>
          <p:cNvPr id="12" name="Rectangle 11">
            <a:extLst>
              <a:ext uri="{FF2B5EF4-FFF2-40B4-BE49-F238E27FC236}">
                <a16:creationId xmlns:a16="http://schemas.microsoft.com/office/drawing/2014/main" id="{DCA9C0EB-75AE-4180-B687-49267137A4E2}"/>
              </a:ext>
            </a:extLst>
          </p:cNvPr>
          <p:cNvSpPr>
            <a:spLocks noGrp="1"/>
          </p:cNvSpPr>
          <p:nvPr/>
        </p:nvSpPr>
        <p:spPr>
          <a:xfrm>
            <a:off x="3632638" y="1953835"/>
            <a:ext cx="2000250" cy="552450"/>
          </a:xfrm>
          <a:prstGeom prst="rect">
            <a:avLst/>
          </a:prstGeom>
          <a:solidFill>
            <a:srgbClr val="E2E8F0"/>
          </a:solidFill>
          <a:ln w="9525">
            <a:solidFill>
              <a:srgbClr val="CBD5E1"/>
            </a:solidFill>
            <a:prstDash val="solid"/>
          </a:ln>
        </p:spPr>
        <p:txBody>
          <a:bodyPr/>
          <a:lstStyle/>
          <a:p>
            <a:endParaRPr lang="en-US" sz="2400">
              <a:solidFill>
                <a:schemeClr val="tx1">
                  <a:lumMod val="95000"/>
                  <a:lumOff val="5000"/>
                </a:schemeClr>
              </a:solidFill>
              <a:latin typeface="Century Schoolbook" panose="02040604050505020304" pitchFamily="18" charset="0"/>
            </a:endParaRPr>
          </a:p>
        </p:txBody>
      </p:sp>
      <p:sp>
        <p:nvSpPr>
          <p:cNvPr id="13" name="Rectangle 12">
            <a:extLst>
              <a:ext uri="{FF2B5EF4-FFF2-40B4-BE49-F238E27FC236}">
                <a16:creationId xmlns:a16="http://schemas.microsoft.com/office/drawing/2014/main" id="{11F7BAD1-BA93-41D8-AF79-BB96BD57CAD7}"/>
              </a:ext>
            </a:extLst>
          </p:cNvPr>
          <p:cNvSpPr>
            <a:spLocks noGrp="1"/>
          </p:cNvSpPr>
          <p:nvPr/>
        </p:nvSpPr>
        <p:spPr>
          <a:xfrm>
            <a:off x="3765988" y="2125285"/>
            <a:ext cx="1733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900" b="1">
                <a:solidFill>
                  <a:srgbClr val="111827"/>
                </a:solidFill>
                <a:latin typeface="Aptos"/>
                <a:ea typeface="Aptos"/>
                <a:cs typeface="Aptos"/>
              </a:defRPr>
            </a:pPr>
            <a:r>
              <a:rPr sz="1050" b="1">
                <a:solidFill>
                  <a:schemeClr val="tx1">
                    <a:lumMod val="95000"/>
                    <a:lumOff val="5000"/>
                  </a:schemeClr>
                </a:solidFill>
                <a:latin typeface="Century Schoolbook" panose="02040604050505020304" pitchFamily="18" charset="0"/>
                <a:ea typeface="Aptos"/>
                <a:cs typeface="Aptos"/>
              </a:rPr>
              <a:t>Value</a:t>
            </a:r>
          </a:p>
        </p:txBody>
      </p:sp>
      <p:sp>
        <p:nvSpPr>
          <p:cNvPr id="14" name="Rectangle 13">
            <a:extLst>
              <a:ext uri="{FF2B5EF4-FFF2-40B4-BE49-F238E27FC236}">
                <a16:creationId xmlns:a16="http://schemas.microsoft.com/office/drawing/2014/main" id="{E6226A1E-AE2B-427F-9749-2C5F1AFCEC6D}"/>
              </a:ext>
            </a:extLst>
          </p:cNvPr>
          <p:cNvSpPr>
            <a:spLocks noGrp="1"/>
          </p:cNvSpPr>
          <p:nvPr/>
        </p:nvSpPr>
        <p:spPr>
          <a:xfrm>
            <a:off x="5632888" y="1953835"/>
            <a:ext cx="5429250" cy="552450"/>
          </a:xfrm>
          <a:prstGeom prst="rect">
            <a:avLst/>
          </a:prstGeom>
          <a:solidFill>
            <a:srgbClr val="E2E8F0"/>
          </a:solidFill>
          <a:ln w="9525">
            <a:solidFill>
              <a:srgbClr val="CBD5E1"/>
            </a:solidFill>
            <a:prstDash val="solid"/>
          </a:ln>
        </p:spPr>
        <p:txBody>
          <a:bodyPr/>
          <a:lstStyle/>
          <a:p>
            <a:endParaRPr lang="en-US" sz="2400">
              <a:solidFill>
                <a:schemeClr val="tx1">
                  <a:lumMod val="95000"/>
                  <a:lumOff val="5000"/>
                </a:schemeClr>
              </a:solidFill>
              <a:latin typeface="Century Schoolbook" panose="02040604050505020304" pitchFamily="18" charset="0"/>
            </a:endParaRPr>
          </a:p>
        </p:txBody>
      </p:sp>
      <p:sp>
        <p:nvSpPr>
          <p:cNvPr id="15" name="Rectangle 14">
            <a:extLst>
              <a:ext uri="{FF2B5EF4-FFF2-40B4-BE49-F238E27FC236}">
                <a16:creationId xmlns:a16="http://schemas.microsoft.com/office/drawing/2014/main" id="{ADD5C677-B164-4CE0-AEFB-C37A79DF29A8}"/>
              </a:ext>
            </a:extLst>
          </p:cNvPr>
          <p:cNvSpPr>
            <a:spLocks noGrp="1"/>
          </p:cNvSpPr>
          <p:nvPr/>
        </p:nvSpPr>
        <p:spPr>
          <a:xfrm>
            <a:off x="5766238" y="2125285"/>
            <a:ext cx="5162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900" b="1">
                <a:solidFill>
                  <a:srgbClr val="111827"/>
                </a:solidFill>
                <a:latin typeface="Aptos"/>
                <a:ea typeface="Aptos"/>
                <a:cs typeface="Aptos"/>
              </a:defRPr>
            </a:pPr>
            <a:r>
              <a:rPr sz="1050" b="1">
                <a:solidFill>
                  <a:schemeClr val="tx1">
                    <a:lumMod val="95000"/>
                    <a:lumOff val="5000"/>
                  </a:schemeClr>
                </a:solidFill>
                <a:latin typeface="Century Schoolbook" panose="02040604050505020304" pitchFamily="18" charset="0"/>
                <a:ea typeface="Aptos"/>
                <a:cs typeface="Aptos"/>
              </a:rPr>
              <a:t>Design implication</a:t>
            </a:r>
          </a:p>
        </p:txBody>
      </p:sp>
      <p:sp>
        <p:nvSpPr>
          <p:cNvPr id="16" name="Rectangle 15">
            <a:extLst>
              <a:ext uri="{FF2B5EF4-FFF2-40B4-BE49-F238E27FC236}">
                <a16:creationId xmlns:a16="http://schemas.microsoft.com/office/drawing/2014/main" id="{4C8596C8-FFF7-4ED1-83BE-3B7B9CFB9B6E}"/>
              </a:ext>
            </a:extLst>
          </p:cNvPr>
          <p:cNvSpPr>
            <a:spLocks noGrp="1"/>
          </p:cNvSpPr>
          <p:nvPr/>
        </p:nvSpPr>
        <p:spPr>
          <a:xfrm>
            <a:off x="1251388" y="2506285"/>
            <a:ext cx="2381250" cy="552450"/>
          </a:xfrm>
          <a:prstGeom prst="rect">
            <a:avLst/>
          </a:prstGeom>
          <a:solidFill>
            <a:srgbClr val="FFFFFF"/>
          </a:solidFill>
          <a:ln w="9525">
            <a:solidFill>
              <a:srgbClr val="CBD5E1"/>
            </a:solidFill>
            <a:prstDash val="solid"/>
          </a:ln>
        </p:spPr>
        <p:txBody>
          <a:bodyPr/>
          <a:lstStyle/>
          <a:p>
            <a:endParaRPr lang="en-US" sz="3600">
              <a:solidFill>
                <a:schemeClr val="tx1">
                  <a:lumMod val="95000"/>
                  <a:lumOff val="5000"/>
                </a:schemeClr>
              </a:solidFill>
              <a:latin typeface="Century Schoolbook" panose="02040604050505020304" pitchFamily="18" charset="0"/>
            </a:endParaRPr>
          </a:p>
        </p:txBody>
      </p:sp>
      <p:sp>
        <p:nvSpPr>
          <p:cNvPr id="17" name="Rectangle 16">
            <a:extLst>
              <a:ext uri="{FF2B5EF4-FFF2-40B4-BE49-F238E27FC236}">
                <a16:creationId xmlns:a16="http://schemas.microsoft.com/office/drawing/2014/main" id="{29A31F95-CAA6-4C77-9BD8-38571FB92E8C}"/>
              </a:ext>
            </a:extLst>
          </p:cNvPr>
          <p:cNvSpPr>
            <a:spLocks noGrp="1"/>
          </p:cNvSpPr>
          <p:nvPr/>
        </p:nvSpPr>
        <p:spPr>
          <a:xfrm>
            <a:off x="1384738" y="2677735"/>
            <a:ext cx="2114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3" b="0">
                <a:solidFill>
                  <a:srgbClr val="111827"/>
                </a:solidFill>
                <a:latin typeface="Aptos"/>
                <a:ea typeface="Aptos"/>
                <a:cs typeface="Aptos"/>
              </a:defRPr>
            </a:pPr>
            <a:r>
              <a:rPr sz="1200" b="0">
                <a:solidFill>
                  <a:schemeClr val="tx1">
                    <a:lumMod val="95000"/>
                    <a:lumOff val="5000"/>
                  </a:schemeClr>
                </a:solidFill>
                <a:latin typeface="Century Schoolbook" panose="02040604050505020304" pitchFamily="18" charset="0"/>
                <a:ea typeface="Aptos"/>
                <a:cs typeface="Aptos"/>
              </a:rPr>
              <a:t>CPU heat load</a:t>
            </a:r>
          </a:p>
        </p:txBody>
      </p:sp>
      <p:sp>
        <p:nvSpPr>
          <p:cNvPr id="18" name="Rectangle 17">
            <a:extLst>
              <a:ext uri="{FF2B5EF4-FFF2-40B4-BE49-F238E27FC236}">
                <a16:creationId xmlns:a16="http://schemas.microsoft.com/office/drawing/2014/main" id="{38C30911-F5DD-465E-B9F4-F233863E0B58}"/>
              </a:ext>
            </a:extLst>
          </p:cNvPr>
          <p:cNvSpPr>
            <a:spLocks noGrp="1"/>
          </p:cNvSpPr>
          <p:nvPr/>
        </p:nvSpPr>
        <p:spPr>
          <a:xfrm>
            <a:off x="3632638" y="2506285"/>
            <a:ext cx="2000250" cy="552450"/>
          </a:xfrm>
          <a:prstGeom prst="rect">
            <a:avLst/>
          </a:prstGeom>
          <a:solidFill>
            <a:srgbClr val="FFFFFF"/>
          </a:solidFill>
          <a:ln w="9525">
            <a:solidFill>
              <a:srgbClr val="CBD5E1"/>
            </a:solidFill>
            <a:prstDash val="solid"/>
          </a:ln>
        </p:spPr>
        <p:txBody>
          <a:bodyPr/>
          <a:lstStyle/>
          <a:p>
            <a:endParaRPr lang="en-US" sz="3600">
              <a:solidFill>
                <a:schemeClr val="tx1">
                  <a:lumMod val="95000"/>
                  <a:lumOff val="5000"/>
                </a:schemeClr>
              </a:solidFill>
              <a:latin typeface="Century Schoolbook" panose="02040604050505020304" pitchFamily="18" charset="0"/>
            </a:endParaRPr>
          </a:p>
        </p:txBody>
      </p:sp>
      <p:sp>
        <p:nvSpPr>
          <p:cNvPr id="19" name="Rectangle 18">
            <a:extLst>
              <a:ext uri="{FF2B5EF4-FFF2-40B4-BE49-F238E27FC236}">
                <a16:creationId xmlns:a16="http://schemas.microsoft.com/office/drawing/2014/main" id="{28E21C40-CD97-4148-8D43-2A0DC1A2A794}"/>
              </a:ext>
            </a:extLst>
          </p:cNvPr>
          <p:cNvSpPr>
            <a:spLocks noGrp="1"/>
          </p:cNvSpPr>
          <p:nvPr/>
        </p:nvSpPr>
        <p:spPr>
          <a:xfrm>
            <a:off x="3765988" y="2677735"/>
            <a:ext cx="1733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3" b="1">
                <a:solidFill>
                  <a:srgbClr val="111827"/>
                </a:solidFill>
                <a:latin typeface="Aptos"/>
                <a:ea typeface="Aptos"/>
                <a:cs typeface="Aptos"/>
              </a:defRPr>
            </a:pPr>
            <a:r>
              <a:rPr sz="1200" b="1">
                <a:solidFill>
                  <a:schemeClr val="tx1">
                    <a:lumMod val="95000"/>
                    <a:lumOff val="5000"/>
                  </a:schemeClr>
                </a:solidFill>
                <a:latin typeface="Century Schoolbook" panose="02040604050505020304" pitchFamily="18" charset="0"/>
                <a:ea typeface="Aptos"/>
                <a:cs typeface="Aptos"/>
              </a:rPr>
              <a:t>100 W</a:t>
            </a:r>
          </a:p>
        </p:txBody>
      </p:sp>
      <p:sp>
        <p:nvSpPr>
          <p:cNvPr id="20" name="Rectangle 19">
            <a:extLst>
              <a:ext uri="{FF2B5EF4-FFF2-40B4-BE49-F238E27FC236}">
                <a16:creationId xmlns:a16="http://schemas.microsoft.com/office/drawing/2014/main" id="{AF9355A1-088A-4745-8EE5-DC9B09044F64}"/>
              </a:ext>
            </a:extLst>
          </p:cNvPr>
          <p:cNvSpPr>
            <a:spLocks noGrp="1"/>
          </p:cNvSpPr>
          <p:nvPr/>
        </p:nvSpPr>
        <p:spPr>
          <a:xfrm>
            <a:off x="5632888" y="2506285"/>
            <a:ext cx="5429250" cy="552450"/>
          </a:xfrm>
          <a:prstGeom prst="rect">
            <a:avLst/>
          </a:prstGeom>
          <a:solidFill>
            <a:srgbClr val="FFFFFF"/>
          </a:solidFill>
          <a:ln w="9525">
            <a:solidFill>
              <a:srgbClr val="CBD5E1"/>
            </a:solidFill>
            <a:prstDash val="solid"/>
          </a:ln>
        </p:spPr>
        <p:txBody>
          <a:bodyPr/>
          <a:lstStyle/>
          <a:p>
            <a:endParaRPr lang="en-US" sz="3600">
              <a:solidFill>
                <a:schemeClr val="tx1">
                  <a:lumMod val="95000"/>
                  <a:lumOff val="5000"/>
                </a:schemeClr>
              </a:solidFill>
              <a:latin typeface="Century Schoolbook" panose="02040604050505020304" pitchFamily="18" charset="0"/>
            </a:endParaRPr>
          </a:p>
        </p:txBody>
      </p:sp>
      <p:sp>
        <p:nvSpPr>
          <p:cNvPr id="21" name="Rectangle 20">
            <a:extLst>
              <a:ext uri="{FF2B5EF4-FFF2-40B4-BE49-F238E27FC236}">
                <a16:creationId xmlns:a16="http://schemas.microsoft.com/office/drawing/2014/main" id="{EBEBC8BB-ACDF-4A28-95F7-4CF63612D838}"/>
              </a:ext>
            </a:extLst>
          </p:cNvPr>
          <p:cNvSpPr>
            <a:spLocks noGrp="1"/>
          </p:cNvSpPr>
          <p:nvPr/>
        </p:nvSpPr>
        <p:spPr>
          <a:xfrm>
            <a:off x="5766238" y="2677735"/>
            <a:ext cx="5162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3" b="0">
                <a:solidFill>
                  <a:srgbClr val="111827"/>
                </a:solidFill>
                <a:latin typeface="Aptos"/>
                <a:ea typeface="Aptos"/>
                <a:cs typeface="Aptos"/>
              </a:defRPr>
            </a:pPr>
            <a:r>
              <a:rPr sz="1200" b="0">
                <a:solidFill>
                  <a:schemeClr val="tx1">
                    <a:lumMod val="95000"/>
                    <a:lumOff val="5000"/>
                  </a:schemeClr>
                </a:solidFill>
                <a:latin typeface="Century Schoolbook" panose="02040604050505020304" pitchFamily="18" charset="0"/>
                <a:ea typeface="Aptos"/>
                <a:cs typeface="Aptos"/>
              </a:rPr>
              <a:t>All resistance and temperature-rise calculations scale from this load.</a:t>
            </a:r>
          </a:p>
        </p:txBody>
      </p:sp>
      <p:sp>
        <p:nvSpPr>
          <p:cNvPr id="22" name="Rectangle 21">
            <a:extLst>
              <a:ext uri="{FF2B5EF4-FFF2-40B4-BE49-F238E27FC236}">
                <a16:creationId xmlns:a16="http://schemas.microsoft.com/office/drawing/2014/main" id="{D741C9DC-8EA6-4D37-BB88-CC85A9E10891}"/>
              </a:ext>
            </a:extLst>
          </p:cNvPr>
          <p:cNvSpPr>
            <a:spLocks noGrp="1"/>
          </p:cNvSpPr>
          <p:nvPr/>
        </p:nvSpPr>
        <p:spPr>
          <a:xfrm>
            <a:off x="1251388" y="3058735"/>
            <a:ext cx="2381250" cy="552450"/>
          </a:xfrm>
          <a:prstGeom prst="rect">
            <a:avLst/>
          </a:prstGeom>
          <a:solidFill>
            <a:srgbClr val="FFFFFF"/>
          </a:solidFill>
          <a:ln w="9525">
            <a:solidFill>
              <a:srgbClr val="CBD5E1"/>
            </a:solidFill>
            <a:prstDash val="solid"/>
          </a:ln>
        </p:spPr>
        <p:txBody>
          <a:bodyPr/>
          <a:lstStyle/>
          <a:p>
            <a:endParaRPr lang="en-US" sz="3600">
              <a:solidFill>
                <a:schemeClr val="tx1">
                  <a:lumMod val="95000"/>
                  <a:lumOff val="5000"/>
                </a:schemeClr>
              </a:solidFill>
              <a:latin typeface="Century Schoolbook" panose="02040604050505020304" pitchFamily="18" charset="0"/>
            </a:endParaRPr>
          </a:p>
        </p:txBody>
      </p:sp>
      <p:sp>
        <p:nvSpPr>
          <p:cNvPr id="23" name="Rectangle 22">
            <a:extLst>
              <a:ext uri="{FF2B5EF4-FFF2-40B4-BE49-F238E27FC236}">
                <a16:creationId xmlns:a16="http://schemas.microsoft.com/office/drawing/2014/main" id="{A521C587-69F3-4ED4-8DA5-131B40BA9CA3}"/>
              </a:ext>
            </a:extLst>
          </p:cNvPr>
          <p:cNvSpPr>
            <a:spLocks noGrp="1"/>
          </p:cNvSpPr>
          <p:nvPr/>
        </p:nvSpPr>
        <p:spPr>
          <a:xfrm>
            <a:off x="1384738" y="3230185"/>
            <a:ext cx="2114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3" b="0">
                <a:solidFill>
                  <a:srgbClr val="111827"/>
                </a:solidFill>
                <a:latin typeface="Aptos"/>
                <a:ea typeface="Aptos"/>
                <a:cs typeface="Aptos"/>
              </a:defRPr>
            </a:pPr>
            <a:r>
              <a:rPr sz="1200" b="0">
                <a:solidFill>
                  <a:schemeClr val="tx1">
                    <a:lumMod val="95000"/>
                    <a:lumOff val="5000"/>
                  </a:schemeClr>
                </a:solidFill>
                <a:latin typeface="Century Schoolbook" panose="02040604050505020304" pitchFamily="18" charset="0"/>
                <a:ea typeface="Aptos"/>
                <a:cs typeface="Aptos"/>
              </a:rPr>
              <a:t>Ambient air</a:t>
            </a:r>
          </a:p>
        </p:txBody>
      </p:sp>
      <p:sp>
        <p:nvSpPr>
          <p:cNvPr id="24" name="Rectangle 23">
            <a:extLst>
              <a:ext uri="{FF2B5EF4-FFF2-40B4-BE49-F238E27FC236}">
                <a16:creationId xmlns:a16="http://schemas.microsoft.com/office/drawing/2014/main" id="{5995F968-ED59-485F-906F-CF10040FA4B6}"/>
              </a:ext>
            </a:extLst>
          </p:cNvPr>
          <p:cNvSpPr>
            <a:spLocks noGrp="1"/>
          </p:cNvSpPr>
          <p:nvPr/>
        </p:nvSpPr>
        <p:spPr>
          <a:xfrm>
            <a:off x="3632638" y="3058735"/>
            <a:ext cx="2000250" cy="552450"/>
          </a:xfrm>
          <a:prstGeom prst="rect">
            <a:avLst/>
          </a:prstGeom>
          <a:solidFill>
            <a:srgbClr val="FFFFFF"/>
          </a:solidFill>
          <a:ln w="9525">
            <a:solidFill>
              <a:srgbClr val="CBD5E1"/>
            </a:solidFill>
            <a:prstDash val="solid"/>
          </a:ln>
        </p:spPr>
        <p:txBody>
          <a:bodyPr/>
          <a:lstStyle/>
          <a:p>
            <a:endParaRPr lang="en-US" sz="3600">
              <a:solidFill>
                <a:schemeClr val="tx1">
                  <a:lumMod val="95000"/>
                  <a:lumOff val="5000"/>
                </a:schemeClr>
              </a:solidFill>
              <a:latin typeface="Century Schoolbook" panose="02040604050505020304" pitchFamily="18" charset="0"/>
            </a:endParaRPr>
          </a:p>
        </p:txBody>
      </p:sp>
      <p:sp>
        <p:nvSpPr>
          <p:cNvPr id="25" name="Rectangle 24">
            <a:extLst>
              <a:ext uri="{FF2B5EF4-FFF2-40B4-BE49-F238E27FC236}">
                <a16:creationId xmlns:a16="http://schemas.microsoft.com/office/drawing/2014/main" id="{B383ECFE-B5C6-434E-80A0-5EB721D3DB47}"/>
              </a:ext>
            </a:extLst>
          </p:cNvPr>
          <p:cNvSpPr>
            <a:spLocks noGrp="1"/>
          </p:cNvSpPr>
          <p:nvPr/>
        </p:nvSpPr>
        <p:spPr>
          <a:xfrm>
            <a:off x="3765988" y="3230185"/>
            <a:ext cx="1733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3" b="1">
                <a:solidFill>
                  <a:srgbClr val="111827"/>
                </a:solidFill>
                <a:latin typeface="Aptos"/>
                <a:ea typeface="Aptos"/>
                <a:cs typeface="Aptos"/>
              </a:defRPr>
            </a:pPr>
            <a:r>
              <a:rPr sz="1200" b="1">
                <a:solidFill>
                  <a:schemeClr val="tx1">
                    <a:lumMod val="95000"/>
                    <a:lumOff val="5000"/>
                  </a:schemeClr>
                </a:solidFill>
                <a:latin typeface="Century Schoolbook" panose="02040604050505020304" pitchFamily="18" charset="0"/>
                <a:ea typeface="Aptos"/>
                <a:cs typeface="Aptos"/>
              </a:rPr>
              <a:t>25°C</a:t>
            </a:r>
          </a:p>
        </p:txBody>
      </p:sp>
      <p:sp>
        <p:nvSpPr>
          <p:cNvPr id="26" name="Rectangle 25">
            <a:extLst>
              <a:ext uri="{FF2B5EF4-FFF2-40B4-BE49-F238E27FC236}">
                <a16:creationId xmlns:a16="http://schemas.microsoft.com/office/drawing/2014/main" id="{26546200-38F3-4018-A3D7-7EB615EB62B4}"/>
              </a:ext>
            </a:extLst>
          </p:cNvPr>
          <p:cNvSpPr>
            <a:spLocks noGrp="1"/>
          </p:cNvSpPr>
          <p:nvPr/>
        </p:nvSpPr>
        <p:spPr>
          <a:xfrm>
            <a:off x="5632888" y="3058735"/>
            <a:ext cx="5429250" cy="552450"/>
          </a:xfrm>
          <a:prstGeom prst="rect">
            <a:avLst/>
          </a:prstGeom>
          <a:solidFill>
            <a:srgbClr val="FFFFFF"/>
          </a:solidFill>
          <a:ln w="9525">
            <a:solidFill>
              <a:srgbClr val="CBD5E1"/>
            </a:solidFill>
            <a:prstDash val="solid"/>
          </a:ln>
        </p:spPr>
        <p:txBody>
          <a:bodyPr/>
          <a:lstStyle/>
          <a:p>
            <a:endParaRPr lang="en-US" sz="3600">
              <a:solidFill>
                <a:schemeClr val="tx1">
                  <a:lumMod val="95000"/>
                  <a:lumOff val="5000"/>
                </a:schemeClr>
              </a:solidFill>
              <a:latin typeface="Century Schoolbook" panose="02040604050505020304" pitchFamily="18" charset="0"/>
            </a:endParaRPr>
          </a:p>
        </p:txBody>
      </p:sp>
      <p:sp>
        <p:nvSpPr>
          <p:cNvPr id="27" name="Rectangle 26">
            <a:extLst>
              <a:ext uri="{FF2B5EF4-FFF2-40B4-BE49-F238E27FC236}">
                <a16:creationId xmlns:a16="http://schemas.microsoft.com/office/drawing/2014/main" id="{8C47851A-C6D1-4823-AA36-12BD00B51B0E}"/>
              </a:ext>
            </a:extLst>
          </p:cNvPr>
          <p:cNvSpPr>
            <a:spLocks noGrp="1"/>
          </p:cNvSpPr>
          <p:nvPr/>
        </p:nvSpPr>
        <p:spPr>
          <a:xfrm>
            <a:off x="5766238" y="3230185"/>
            <a:ext cx="5162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3" b="0">
                <a:solidFill>
                  <a:srgbClr val="111827"/>
                </a:solidFill>
                <a:latin typeface="Aptos"/>
                <a:ea typeface="Aptos"/>
                <a:cs typeface="Aptos"/>
              </a:defRPr>
            </a:pPr>
            <a:r>
              <a:rPr sz="1200" b="0">
                <a:solidFill>
                  <a:schemeClr val="tx1">
                    <a:lumMod val="95000"/>
                    <a:lumOff val="5000"/>
                  </a:schemeClr>
                </a:solidFill>
                <a:latin typeface="Century Schoolbook" panose="02040604050505020304" pitchFamily="18" charset="0"/>
                <a:ea typeface="Aptos"/>
                <a:cs typeface="Aptos"/>
              </a:rPr>
              <a:t>Reference temperature for modeled heat rejection.</a:t>
            </a:r>
          </a:p>
        </p:txBody>
      </p:sp>
      <p:sp>
        <p:nvSpPr>
          <p:cNvPr id="28" name="Rectangle 27">
            <a:extLst>
              <a:ext uri="{FF2B5EF4-FFF2-40B4-BE49-F238E27FC236}">
                <a16:creationId xmlns:a16="http://schemas.microsoft.com/office/drawing/2014/main" id="{8ABB4ECF-BC98-4F49-B8F5-B97916E0BCB1}"/>
              </a:ext>
            </a:extLst>
          </p:cNvPr>
          <p:cNvSpPr>
            <a:spLocks noGrp="1"/>
          </p:cNvSpPr>
          <p:nvPr/>
        </p:nvSpPr>
        <p:spPr>
          <a:xfrm>
            <a:off x="1251388" y="3611185"/>
            <a:ext cx="2381250" cy="552450"/>
          </a:xfrm>
          <a:prstGeom prst="rect">
            <a:avLst/>
          </a:prstGeom>
          <a:solidFill>
            <a:srgbClr val="FFFFFF"/>
          </a:solidFill>
          <a:ln w="9525">
            <a:solidFill>
              <a:srgbClr val="CBD5E1"/>
            </a:solidFill>
            <a:prstDash val="solid"/>
          </a:ln>
        </p:spPr>
        <p:txBody>
          <a:bodyPr/>
          <a:lstStyle/>
          <a:p>
            <a:endParaRPr lang="en-US" sz="3600">
              <a:solidFill>
                <a:schemeClr val="tx1">
                  <a:lumMod val="95000"/>
                  <a:lumOff val="5000"/>
                </a:schemeClr>
              </a:solidFill>
              <a:latin typeface="Century Schoolbook" panose="02040604050505020304" pitchFamily="18" charset="0"/>
            </a:endParaRPr>
          </a:p>
        </p:txBody>
      </p:sp>
      <p:sp>
        <p:nvSpPr>
          <p:cNvPr id="29" name="Rectangle 28">
            <a:extLst>
              <a:ext uri="{FF2B5EF4-FFF2-40B4-BE49-F238E27FC236}">
                <a16:creationId xmlns:a16="http://schemas.microsoft.com/office/drawing/2014/main" id="{46C59A64-CB56-4CA4-9A6A-DC1E92133E90}"/>
              </a:ext>
            </a:extLst>
          </p:cNvPr>
          <p:cNvSpPr>
            <a:spLocks noGrp="1"/>
          </p:cNvSpPr>
          <p:nvPr/>
        </p:nvSpPr>
        <p:spPr>
          <a:xfrm>
            <a:off x="1384738" y="3782635"/>
            <a:ext cx="2114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3" b="0">
                <a:solidFill>
                  <a:srgbClr val="111827"/>
                </a:solidFill>
                <a:latin typeface="Aptos"/>
                <a:ea typeface="Aptos"/>
                <a:cs typeface="Aptos"/>
              </a:defRPr>
            </a:pPr>
            <a:r>
              <a:rPr sz="1200" b="0">
                <a:solidFill>
                  <a:schemeClr val="tx1">
                    <a:lumMod val="95000"/>
                    <a:lumOff val="5000"/>
                  </a:schemeClr>
                </a:solidFill>
                <a:latin typeface="Century Schoolbook" panose="02040604050505020304" pitchFamily="18" charset="0"/>
                <a:ea typeface="Aptos"/>
                <a:cs typeface="Aptos"/>
              </a:rPr>
              <a:t>Official CPU limit</a:t>
            </a:r>
          </a:p>
        </p:txBody>
      </p:sp>
      <p:sp>
        <p:nvSpPr>
          <p:cNvPr id="30" name="Rectangle 29">
            <a:extLst>
              <a:ext uri="{FF2B5EF4-FFF2-40B4-BE49-F238E27FC236}">
                <a16:creationId xmlns:a16="http://schemas.microsoft.com/office/drawing/2014/main" id="{C6095CBD-A937-4080-B2F0-07511B3BA7F0}"/>
              </a:ext>
            </a:extLst>
          </p:cNvPr>
          <p:cNvSpPr>
            <a:spLocks noGrp="1"/>
          </p:cNvSpPr>
          <p:nvPr/>
        </p:nvSpPr>
        <p:spPr>
          <a:xfrm>
            <a:off x="3632638" y="3611185"/>
            <a:ext cx="2000250" cy="552450"/>
          </a:xfrm>
          <a:prstGeom prst="rect">
            <a:avLst/>
          </a:prstGeom>
          <a:solidFill>
            <a:srgbClr val="FFFFFF"/>
          </a:solidFill>
          <a:ln w="9525">
            <a:solidFill>
              <a:srgbClr val="CBD5E1"/>
            </a:solidFill>
            <a:prstDash val="solid"/>
          </a:ln>
        </p:spPr>
        <p:txBody>
          <a:bodyPr/>
          <a:lstStyle/>
          <a:p>
            <a:endParaRPr lang="en-US" sz="3600">
              <a:solidFill>
                <a:schemeClr val="tx1">
                  <a:lumMod val="95000"/>
                  <a:lumOff val="5000"/>
                </a:schemeClr>
              </a:solidFill>
              <a:latin typeface="Century Schoolbook" panose="02040604050505020304" pitchFamily="18" charset="0"/>
            </a:endParaRPr>
          </a:p>
        </p:txBody>
      </p:sp>
      <p:sp>
        <p:nvSpPr>
          <p:cNvPr id="31" name="Rectangle 30">
            <a:extLst>
              <a:ext uri="{FF2B5EF4-FFF2-40B4-BE49-F238E27FC236}">
                <a16:creationId xmlns:a16="http://schemas.microsoft.com/office/drawing/2014/main" id="{52DCD052-0ED5-4B41-98DD-956EAF4FC421}"/>
              </a:ext>
            </a:extLst>
          </p:cNvPr>
          <p:cNvSpPr>
            <a:spLocks noGrp="1"/>
          </p:cNvSpPr>
          <p:nvPr/>
        </p:nvSpPr>
        <p:spPr>
          <a:xfrm>
            <a:off x="3765988" y="3782635"/>
            <a:ext cx="1733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3" b="1">
                <a:solidFill>
                  <a:srgbClr val="111827"/>
                </a:solidFill>
                <a:latin typeface="Aptos"/>
                <a:ea typeface="Aptos"/>
                <a:cs typeface="Aptos"/>
              </a:defRPr>
            </a:pPr>
            <a:r>
              <a:rPr sz="1200" b="1">
                <a:solidFill>
                  <a:schemeClr val="tx1">
                    <a:lumMod val="95000"/>
                    <a:lumOff val="5000"/>
                  </a:schemeClr>
                </a:solidFill>
                <a:latin typeface="Century Schoolbook" panose="02040604050505020304" pitchFamily="18" charset="0"/>
                <a:ea typeface="Aptos"/>
                <a:cs typeface="Aptos"/>
              </a:rPr>
              <a:t>≤ 85°C</a:t>
            </a:r>
          </a:p>
        </p:txBody>
      </p:sp>
      <p:sp>
        <p:nvSpPr>
          <p:cNvPr id="32" name="Rectangle 31">
            <a:extLst>
              <a:ext uri="{FF2B5EF4-FFF2-40B4-BE49-F238E27FC236}">
                <a16:creationId xmlns:a16="http://schemas.microsoft.com/office/drawing/2014/main" id="{C6B08370-D026-486E-97CD-9AD634DCDEBB}"/>
              </a:ext>
            </a:extLst>
          </p:cNvPr>
          <p:cNvSpPr>
            <a:spLocks noGrp="1"/>
          </p:cNvSpPr>
          <p:nvPr/>
        </p:nvSpPr>
        <p:spPr>
          <a:xfrm>
            <a:off x="5632888" y="3611185"/>
            <a:ext cx="5429250" cy="552450"/>
          </a:xfrm>
          <a:prstGeom prst="rect">
            <a:avLst/>
          </a:prstGeom>
          <a:solidFill>
            <a:srgbClr val="FFFFFF"/>
          </a:solidFill>
          <a:ln w="9525">
            <a:solidFill>
              <a:srgbClr val="CBD5E1"/>
            </a:solidFill>
            <a:prstDash val="solid"/>
          </a:ln>
        </p:spPr>
        <p:txBody>
          <a:bodyPr/>
          <a:lstStyle/>
          <a:p>
            <a:endParaRPr lang="en-US" sz="3600">
              <a:solidFill>
                <a:schemeClr val="tx1">
                  <a:lumMod val="95000"/>
                  <a:lumOff val="5000"/>
                </a:schemeClr>
              </a:solidFill>
              <a:latin typeface="Century Schoolbook" panose="02040604050505020304" pitchFamily="18" charset="0"/>
            </a:endParaRPr>
          </a:p>
        </p:txBody>
      </p:sp>
      <p:sp>
        <p:nvSpPr>
          <p:cNvPr id="33" name="Rectangle 32">
            <a:extLst>
              <a:ext uri="{FF2B5EF4-FFF2-40B4-BE49-F238E27FC236}">
                <a16:creationId xmlns:a16="http://schemas.microsoft.com/office/drawing/2014/main" id="{5A96F3C5-97EE-4E97-B34D-8BDEC30BB69F}"/>
              </a:ext>
            </a:extLst>
          </p:cNvPr>
          <p:cNvSpPr>
            <a:spLocks noGrp="1"/>
          </p:cNvSpPr>
          <p:nvPr/>
        </p:nvSpPr>
        <p:spPr>
          <a:xfrm>
            <a:off x="5766238" y="3782635"/>
            <a:ext cx="5162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3" b="0">
                <a:solidFill>
                  <a:srgbClr val="111827"/>
                </a:solidFill>
                <a:latin typeface="Aptos"/>
                <a:ea typeface="Aptos"/>
                <a:cs typeface="Aptos"/>
              </a:defRPr>
            </a:pPr>
            <a:r>
              <a:rPr sz="1200" b="0" dirty="0">
                <a:solidFill>
                  <a:schemeClr val="tx1">
                    <a:lumMod val="95000"/>
                    <a:lumOff val="5000"/>
                  </a:schemeClr>
                </a:solidFill>
                <a:latin typeface="Century Schoolbook" panose="02040604050505020304" pitchFamily="18" charset="0"/>
                <a:ea typeface="Aptos"/>
                <a:cs typeface="Aptos"/>
              </a:rPr>
              <a:t>Pass/fail requirement for the project.</a:t>
            </a:r>
          </a:p>
        </p:txBody>
      </p:sp>
      <p:sp>
        <p:nvSpPr>
          <p:cNvPr id="34" name="Rectangle 33">
            <a:extLst>
              <a:ext uri="{FF2B5EF4-FFF2-40B4-BE49-F238E27FC236}">
                <a16:creationId xmlns:a16="http://schemas.microsoft.com/office/drawing/2014/main" id="{995336A7-66B1-468D-A805-6BE158E9213F}"/>
              </a:ext>
            </a:extLst>
          </p:cNvPr>
          <p:cNvSpPr>
            <a:spLocks noGrp="1"/>
          </p:cNvSpPr>
          <p:nvPr/>
        </p:nvSpPr>
        <p:spPr>
          <a:xfrm>
            <a:off x="1251388" y="4163635"/>
            <a:ext cx="2381250" cy="552450"/>
          </a:xfrm>
          <a:prstGeom prst="rect">
            <a:avLst/>
          </a:prstGeom>
          <a:solidFill>
            <a:srgbClr val="FFFFFF"/>
          </a:solidFill>
          <a:ln w="9525">
            <a:solidFill>
              <a:srgbClr val="CBD5E1"/>
            </a:solidFill>
            <a:prstDash val="solid"/>
          </a:ln>
        </p:spPr>
        <p:txBody>
          <a:bodyPr/>
          <a:lstStyle/>
          <a:p>
            <a:endParaRPr lang="en-US" sz="3600">
              <a:solidFill>
                <a:schemeClr val="tx1">
                  <a:lumMod val="95000"/>
                  <a:lumOff val="5000"/>
                </a:schemeClr>
              </a:solidFill>
              <a:latin typeface="Century Schoolbook" panose="02040604050505020304" pitchFamily="18" charset="0"/>
            </a:endParaRPr>
          </a:p>
        </p:txBody>
      </p:sp>
      <p:sp>
        <p:nvSpPr>
          <p:cNvPr id="35" name="Rectangle 34">
            <a:extLst>
              <a:ext uri="{FF2B5EF4-FFF2-40B4-BE49-F238E27FC236}">
                <a16:creationId xmlns:a16="http://schemas.microsoft.com/office/drawing/2014/main" id="{FBD7BDA5-0905-470B-A944-747DECA26F5A}"/>
              </a:ext>
            </a:extLst>
          </p:cNvPr>
          <p:cNvSpPr>
            <a:spLocks noGrp="1"/>
          </p:cNvSpPr>
          <p:nvPr/>
        </p:nvSpPr>
        <p:spPr>
          <a:xfrm>
            <a:off x="1384738" y="4335085"/>
            <a:ext cx="2114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3" b="0">
                <a:solidFill>
                  <a:srgbClr val="111827"/>
                </a:solidFill>
                <a:latin typeface="Aptos"/>
                <a:ea typeface="Aptos"/>
                <a:cs typeface="Aptos"/>
              </a:defRPr>
            </a:pPr>
            <a:r>
              <a:rPr sz="1200" b="0">
                <a:solidFill>
                  <a:schemeClr val="tx1">
                    <a:lumMod val="95000"/>
                    <a:lumOff val="5000"/>
                  </a:schemeClr>
                </a:solidFill>
                <a:latin typeface="Century Schoolbook" panose="02040604050505020304" pitchFamily="18" charset="0"/>
                <a:ea typeface="Aptos"/>
                <a:cs typeface="Aptos"/>
              </a:rPr>
              <a:t>Derated target</a:t>
            </a:r>
          </a:p>
        </p:txBody>
      </p:sp>
      <p:sp>
        <p:nvSpPr>
          <p:cNvPr id="36" name="Rectangle 35">
            <a:extLst>
              <a:ext uri="{FF2B5EF4-FFF2-40B4-BE49-F238E27FC236}">
                <a16:creationId xmlns:a16="http://schemas.microsoft.com/office/drawing/2014/main" id="{6C0D05C0-9FED-48DD-9BFB-F0A1C83D65BC}"/>
              </a:ext>
            </a:extLst>
          </p:cNvPr>
          <p:cNvSpPr>
            <a:spLocks noGrp="1"/>
          </p:cNvSpPr>
          <p:nvPr/>
        </p:nvSpPr>
        <p:spPr>
          <a:xfrm>
            <a:off x="3632638" y="4163635"/>
            <a:ext cx="2000250" cy="552450"/>
          </a:xfrm>
          <a:prstGeom prst="rect">
            <a:avLst/>
          </a:prstGeom>
          <a:solidFill>
            <a:srgbClr val="FFFFFF"/>
          </a:solidFill>
          <a:ln w="9525">
            <a:solidFill>
              <a:srgbClr val="CBD5E1"/>
            </a:solidFill>
            <a:prstDash val="solid"/>
          </a:ln>
        </p:spPr>
        <p:txBody>
          <a:bodyPr/>
          <a:lstStyle/>
          <a:p>
            <a:endParaRPr lang="en-US" sz="3600">
              <a:solidFill>
                <a:schemeClr val="tx1">
                  <a:lumMod val="95000"/>
                  <a:lumOff val="5000"/>
                </a:schemeClr>
              </a:solidFill>
              <a:latin typeface="Century Schoolbook" panose="02040604050505020304" pitchFamily="18" charset="0"/>
            </a:endParaRPr>
          </a:p>
        </p:txBody>
      </p:sp>
      <p:sp>
        <p:nvSpPr>
          <p:cNvPr id="37" name="Rectangle 36">
            <a:extLst>
              <a:ext uri="{FF2B5EF4-FFF2-40B4-BE49-F238E27FC236}">
                <a16:creationId xmlns:a16="http://schemas.microsoft.com/office/drawing/2014/main" id="{03D2BE44-EFD6-449C-A021-3EB06B2FC218}"/>
              </a:ext>
            </a:extLst>
          </p:cNvPr>
          <p:cNvSpPr>
            <a:spLocks noGrp="1"/>
          </p:cNvSpPr>
          <p:nvPr/>
        </p:nvSpPr>
        <p:spPr>
          <a:xfrm>
            <a:off x="3765988" y="4335085"/>
            <a:ext cx="1733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3" b="1">
                <a:solidFill>
                  <a:srgbClr val="111827"/>
                </a:solidFill>
                <a:latin typeface="Aptos"/>
                <a:ea typeface="Aptos"/>
                <a:cs typeface="Aptos"/>
              </a:defRPr>
            </a:pPr>
            <a:r>
              <a:rPr sz="1200" b="1">
                <a:solidFill>
                  <a:schemeClr val="tx1">
                    <a:lumMod val="95000"/>
                    <a:lumOff val="5000"/>
                  </a:schemeClr>
                </a:solidFill>
                <a:latin typeface="Century Schoolbook" panose="02040604050505020304" pitchFamily="18" charset="0"/>
                <a:ea typeface="Aptos"/>
                <a:cs typeface="Aptos"/>
              </a:rPr>
              <a:t>≤ 70°C</a:t>
            </a:r>
          </a:p>
        </p:txBody>
      </p:sp>
      <p:sp>
        <p:nvSpPr>
          <p:cNvPr id="38" name="Rectangle 37">
            <a:extLst>
              <a:ext uri="{FF2B5EF4-FFF2-40B4-BE49-F238E27FC236}">
                <a16:creationId xmlns:a16="http://schemas.microsoft.com/office/drawing/2014/main" id="{3010A8DD-7EBE-4BBD-83CB-7BCA5C30E926}"/>
              </a:ext>
            </a:extLst>
          </p:cNvPr>
          <p:cNvSpPr>
            <a:spLocks noGrp="1"/>
          </p:cNvSpPr>
          <p:nvPr/>
        </p:nvSpPr>
        <p:spPr>
          <a:xfrm>
            <a:off x="5632888" y="4163635"/>
            <a:ext cx="5429250" cy="552450"/>
          </a:xfrm>
          <a:prstGeom prst="rect">
            <a:avLst/>
          </a:prstGeom>
          <a:solidFill>
            <a:srgbClr val="FFFFFF"/>
          </a:solidFill>
          <a:ln w="9525">
            <a:solidFill>
              <a:srgbClr val="CBD5E1"/>
            </a:solidFill>
            <a:prstDash val="solid"/>
          </a:ln>
        </p:spPr>
        <p:txBody>
          <a:bodyPr/>
          <a:lstStyle/>
          <a:p>
            <a:endParaRPr lang="en-US" sz="3600" dirty="0">
              <a:solidFill>
                <a:schemeClr val="tx1">
                  <a:lumMod val="95000"/>
                  <a:lumOff val="5000"/>
                </a:schemeClr>
              </a:solidFill>
              <a:latin typeface="Century Schoolbook" panose="02040604050505020304" pitchFamily="18" charset="0"/>
            </a:endParaRPr>
          </a:p>
        </p:txBody>
      </p:sp>
      <p:sp>
        <p:nvSpPr>
          <p:cNvPr id="39" name="Rectangle 38">
            <a:extLst>
              <a:ext uri="{FF2B5EF4-FFF2-40B4-BE49-F238E27FC236}">
                <a16:creationId xmlns:a16="http://schemas.microsoft.com/office/drawing/2014/main" id="{5F2C8AAA-3F61-4C05-8B71-440218EA8C2A}"/>
              </a:ext>
            </a:extLst>
          </p:cNvPr>
          <p:cNvSpPr>
            <a:spLocks noGrp="1"/>
          </p:cNvSpPr>
          <p:nvPr/>
        </p:nvSpPr>
        <p:spPr>
          <a:xfrm>
            <a:off x="5766238" y="4335085"/>
            <a:ext cx="5162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3" b="0">
                <a:solidFill>
                  <a:srgbClr val="111827"/>
                </a:solidFill>
                <a:latin typeface="Aptos"/>
                <a:ea typeface="Aptos"/>
                <a:cs typeface="Aptos"/>
              </a:defRPr>
            </a:pPr>
            <a:r>
              <a:rPr sz="1200" b="0" dirty="0">
                <a:solidFill>
                  <a:schemeClr val="tx1">
                    <a:lumMod val="95000"/>
                    <a:lumOff val="5000"/>
                  </a:schemeClr>
                </a:solidFill>
                <a:latin typeface="Century Schoolbook" panose="02040604050505020304" pitchFamily="18" charset="0"/>
                <a:ea typeface="Aptos"/>
                <a:cs typeface="Aptos"/>
              </a:rPr>
              <a:t>Internal engineering target used for concept selection.</a:t>
            </a:r>
          </a:p>
        </p:txBody>
      </p:sp>
      <p:sp>
        <p:nvSpPr>
          <p:cNvPr id="40" name="Rectangle 39">
            <a:extLst>
              <a:ext uri="{FF2B5EF4-FFF2-40B4-BE49-F238E27FC236}">
                <a16:creationId xmlns:a16="http://schemas.microsoft.com/office/drawing/2014/main" id="{B5C3ECD0-E987-4A9B-87DE-3D49EC5806F2}"/>
              </a:ext>
            </a:extLst>
          </p:cNvPr>
          <p:cNvSpPr>
            <a:spLocks noGrp="1"/>
          </p:cNvSpPr>
          <p:nvPr/>
        </p:nvSpPr>
        <p:spPr>
          <a:xfrm>
            <a:off x="1251388" y="4716085"/>
            <a:ext cx="2381250" cy="552450"/>
          </a:xfrm>
          <a:prstGeom prst="rect">
            <a:avLst/>
          </a:prstGeom>
          <a:solidFill>
            <a:srgbClr val="FFFFFF"/>
          </a:solidFill>
          <a:ln w="9525">
            <a:solidFill>
              <a:srgbClr val="CBD5E1"/>
            </a:solidFill>
            <a:prstDash val="solid"/>
          </a:ln>
        </p:spPr>
        <p:txBody>
          <a:bodyPr/>
          <a:lstStyle/>
          <a:p>
            <a:endParaRPr lang="en-US" sz="3600">
              <a:solidFill>
                <a:schemeClr val="tx1">
                  <a:lumMod val="95000"/>
                  <a:lumOff val="5000"/>
                </a:schemeClr>
              </a:solidFill>
              <a:latin typeface="Century Schoolbook" panose="02040604050505020304" pitchFamily="18" charset="0"/>
            </a:endParaRPr>
          </a:p>
        </p:txBody>
      </p:sp>
      <p:sp>
        <p:nvSpPr>
          <p:cNvPr id="41" name="Rectangle 40">
            <a:extLst>
              <a:ext uri="{FF2B5EF4-FFF2-40B4-BE49-F238E27FC236}">
                <a16:creationId xmlns:a16="http://schemas.microsoft.com/office/drawing/2014/main" id="{1F451214-411A-4B5E-A913-1911753E7754}"/>
              </a:ext>
            </a:extLst>
          </p:cNvPr>
          <p:cNvSpPr>
            <a:spLocks noGrp="1"/>
          </p:cNvSpPr>
          <p:nvPr/>
        </p:nvSpPr>
        <p:spPr>
          <a:xfrm>
            <a:off x="1384738" y="4887535"/>
            <a:ext cx="2114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3" b="0">
                <a:solidFill>
                  <a:srgbClr val="111827"/>
                </a:solidFill>
                <a:latin typeface="Aptos"/>
                <a:ea typeface="Aptos"/>
                <a:cs typeface="Aptos"/>
              </a:defRPr>
            </a:pPr>
            <a:r>
              <a:rPr sz="1200" b="0">
                <a:solidFill>
                  <a:schemeClr val="tx1">
                    <a:lumMod val="95000"/>
                    <a:lumOff val="5000"/>
                  </a:schemeClr>
                </a:solidFill>
                <a:latin typeface="Century Schoolbook" panose="02040604050505020304" pitchFamily="18" charset="0"/>
                <a:ea typeface="Aptos"/>
                <a:cs typeface="Aptos"/>
              </a:rPr>
              <a:t>Validation</a:t>
            </a:r>
          </a:p>
        </p:txBody>
      </p:sp>
      <p:sp>
        <p:nvSpPr>
          <p:cNvPr id="42" name="Rectangle 41">
            <a:extLst>
              <a:ext uri="{FF2B5EF4-FFF2-40B4-BE49-F238E27FC236}">
                <a16:creationId xmlns:a16="http://schemas.microsoft.com/office/drawing/2014/main" id="{9046127A-C960-4887-A5B9-BAE4A5E65410}"/>
              </a:ext>
            </a:extLst>
          </p:cNvPr>
          <p:cNvSpPr>
            <a:spLocks noGrp="1"/>
          </p:cNvSpPr>
          <p:nvPr/>
        </p:nvSpPr>
        <p:spPr>
          <a:xfrm>
            <a:off x="3632638" y="4716085"/>
            <a:ext cx="2000250" cy="552450"/>
          </a:xfrm>
          <a:prstGeom prst="rect">
            <a:avLst/>
          </a:prstGeom>
          <a:solidFill>
            <a:srgbClr val="FFFFFF"/>
          </a:solidFill>
          <a:ln w="9525">
            <a:solidFill>
              <a:srgbClr val="CBD5E1"/>
            </a:solidFill>
            <a:prstDash val="solid"/>
          </a:ln>
        </p:spPr>
        <p:txBody>
          <a:bodyPr/>
          <a:lstStyle/>
          <a:p>
            <a:endParaRPr lang="en-US" sz="3600">
              <a:solidFill>
                <a:schemeClr val="tx1">
                  <a:lumMod val="95000"/>
                  <a:lumOff val="5000"/>
                </a:schemeClr>
              </a:solidFill>
              <a:latin typeface="Century Schoolbook" panose="02040604050505020304" pitchFamily="18" charset="0"/>
            </a:endParaRPr>
          </a:p>
        </p:txBody>
      </p:sp>
      <p:sp>
        <p:nvSpPr>
          <p:cNvPr id="43" name="Rectangle 42">
            <a:extLst>
              <a:ext uri="{FF2B5EF4-FFF2-40B4-BE49-F238E27FC236}">
                <a16:creationId xmlns:a16="http://schemas.microsoft.com/office/drawing/2014/main" id="{58F2FFFA-8D3E-49A6-9D27-DBD6EDBBBCEF}"/>
              </a:ext>
            </a:extLst>
          </p:cNvPr>
          <p:cNvSpPr>
            <a:spLocks noGrp="1"/>
          </p:cNvSpPr>
          <p:nvPr/>
        </p:nvSpPr>
        <p:spPr>
          <a:xfrm>
            <a:off x="3765988" y="4887535"/>
            <a:ext cx="1733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3" b="1">
                <a:solidFill>
                  <a:srgbClr val="111827"/>
                </a:solidFill>
                <a:latin typeface="Aptos"/>
                <a:ea typeface="Aptos"/>
                <a:cs typeface="Aptos"/>
              </a:defRPr>
            </a:pPr>
            <a:r>
              <a:rPr sz="1200" b="1">
                <a:solidFill>
                  <a:schemeClr val="tx1">
                    <a:lumMod val="95000"/>
                    <a:lumOff val="5000"/>
                  </a:schemeClr>
                </a:solidFill>
                <a:latin typeface="Century Schoolbook" panose="02040604050505020304" pitchFamily="18" charset="0"/>
                <a:ea typeface="Aptos"/>
                <a:cs typeface="Aptos"/>
              </a:rPr>
              <a:t>prototype test</a:t>
            </a:r>
          </a:p>
        </p:txBody>
      </p:sp>
      <p:sp>
        <p:nvSpPr>
          <p:cNvPr id="44" name="Rectangle 43">
            <a:extLst>
              <a:ext uri="{FF2B5EF4-FFF2-40B4-BE49-F238E27FC236}">
                <a16:creationId xmlns:a16="http://schemas.microsoft.com/office/drawing/2014/main" id="{3C2C5E7A-2475-4480-A0E6-B3EC96738ECF}"/>
              </a:ext>
            </a:extLst>
          </p:cNvPr>
          <p:cNvSpPr>
            <a:spLocks noGrp="1"/>
          </p:cNvSpPr>
          <p:nvPr/>
        </p:nvSpPr>
        <p:spPr>
          <a:xfrm>
            <a:off x="5632888" y="4716085"/>
            <a:ext cx="5429250" cy="552450"/>
          </a:xfrm>
          <a:prstGeom prst="rect">
            <a:avLst/>
          </a:prstGeom>
          <a:solidFill>
            <a:srgbClr val="FFFFFF"/>
          </a:solidFill>
          <a:ln w="9525">
            <a:solidFill>
              <a:srgbClr val="CBD5E1"/>
            </a:solidFill>
            <a:prstDash val="solid"/>
          </a:ln>
        </p:spPr>
        <p:txBody>
          <a:bodyPr/>
          <a:lstStyle/>
          <a:p>
            <a:endParaRPr lang="en-US" sz="3600">
              <a:solidFill>
                <a:schemeClr val="tx1">
                  <a:lumMod val="95000"/>
                  <a:lumOff val="5000"/>
                </a:schemeClr>
              </a:solidFill>
              <a:latin typeface="Century Schoolbook" panose="02040604050505020304" pitchFamily="18" charset="0"/>
            </a:endParaRPr>
          </a:p>
        </p:txBody>
      </p:sp>
      <p:sp>
        <p:nvSpPr>
          <p:cNvPr id="45" name="Rectangle 44">
            <a:extLst>
              <a:ext uri="{FF2B5EF4-FFF2-40B4-BE49-F238E27FC236}">
                <a16:creationId xmlns:a16="http://schemas.microsoft.com/office/drawing/2014/main" id="{E45AD7FC-5809-4146-919A-1E3B6AB9C73E}"/>
              </a:ext>
            </a:extLst>
          </p:cNvPr>
          <p:cNvSpPr>
            <a:spLocks noGrp="1"/>
          </p:cNvSpPr>
          <p:nvPr/>
        </p:nvSpPr>
        <p:spPr>
          <a:xfrm>
            <a:off x="5766238" y="4887535"/>
            <a:ext cx="5162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3" b="0">
                <a:solidFill>
                  <a:srgbClr val="111827"/>
                </a:solidFill>
                <a:latin typeface="Aptos"/>
                <a:ea typeface="Aptos"/>
                <a:cs typeface="Aptos"/>
              </a:defRPr>
            </a:pPr>
            <a:r>
              <a:rPr sz="1200" b="0" dirty="0">
                <a:solidFill>
                  <a:schemeClr val="tx1">
                    <a:lumMod val="95000"/>
                    <a:lumOff val="5000"/>
                  </a:schemeClr>
                </a:solidFill>
                <a:latin typeface="Century Schoolbook" panose="02040604050505020304" pitchFamily="18" charset="0"/>
                <a:ea typeface="Aptos"/>
                <a:cs typeface="Aptos"/>
              </a:rPr>
              <a:t>Model and simulation must be checked against real hardware.</a:t>
            </a:r>
          </a:p>
        </p:txBody>
      </p:sp>
      <p:sp>
        <p:nvSpPr>
          <p:cNvPr id="46" name="Rectangle 45">
            <a:extLst>
              <a:ext uri="{FF2B5EF4-FFF2-40B4-BE49-F238E27FC236}">
                <a16:creationId xmlns:a16="http://schemas.microsoft.com/office/drawing/2014/main" id="{BF85CC49-48D3-4A0D-AB66-0D7675D0A2F4}"/>
              </a:ext>
            </a:extLst>
          </p:cNvPr>
          <p:cNvSpPr>
            <a:spLocks noGrp="1"/>
          </p:cNvSpPr>
          <p:nvPr/>
        </p:nvSpPr>
        <p:spPr>
          <a:xfrm>
            <a:off x="1475901" y="5385896"/>
            <a:ext cx="9239250" cy="266700"/>
          </a:xfrm>
          <a:prstGeom prst="rect">
            <a:avLst/>
          </a:prstGeom>
          <a:solidFill>
            <a:schemeClr val="tx1">
              <a:alpha val="0"/>
            </a:schemeClr>
          </a:solidFill>
          <a:ln w="0">
            <a:solidFill>
              <a:srgbClr val="000000">
                <a:alpha val="0"/>
              </a:srgbClr>
            </a:solidFill>
            <a:prstDash val="solid"/>
          </a:ln>
        </p:spPr>
        <p:txBody>
          <a:bodyPr lIns="0" tIns="0" rIns="0" bIns="0" anchor="t"/>
          <a:lstStyle/>
          <a:p>
            <a:pPr algn="ctr">
              <a:defRPr sz="1125" b="0">
                <a:solidFill>
                  <a:srgbClr val="64748B"/>
                </a:solidFill>
                <a:latin typeface="Aptos"/>
                <a:ea typeface="Aptos"/>
                <a:cs typeface="Aptos"/>
              </a:defRPr>
            </a:pPr>
            <a:r>
              <a:rPr sz="1400" b="0" dirty="0">
                <a:solidFill>
                  <a:schemeClr val="tx1">
                    <a:lumMod val="95000"/>
                    <a:lumOff val="5000"/>
                  </a:schemeClr>
                </a:solidFill>
                <a:latin typeface="Century Schoolbook" panose="02040604050505020304" pitchFamily="18" charset="0"/>
                <a:ea typeface="Aptos"/>
                <a:cs typeface="Aptos"/>
              </a:rPr>
              <a:t>Course framing: design choices must be supported by simplified modeling, simulation evidence, and a test plan.</a:t>
            </a:r>
          </a:p>
        </p:txBody>
      </p:sp>
      <p:sp>
        <p:nvSpPr>
          <p:cNvPr id="58" name="Rectangle 57">
            <a:extLst>
              <a:ext uri="{FF2B5EF4-FFF2-40B4-BE49-F238E27FC236}">
                <a16:creationId xmlns:a16="http://schemas.microsoft.com/office/drawing/2014/main" id="{AA81EF9F-5B92-9E10-6B08-95E13D940829}"/>
              </a:ext>
            </a:extLst>
          </p:cNvPr>
          <p:cNvSpPr/>
          <p:nvPr/>
        </p:nvSpPr>
        <p:spPr>
          <a:xfrm flipV="1">
            <a:off x="324580" y="6080906"/>
            <a:ext cx="11343815" cy="6119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0" name="Group 59">
            <a:extLst>
              <a:ext uri="{FF2B5EF4-FFF2-40B4-BE49-F238E27FC236}">
                <a16:creationId xmlns:a16="http://schemas.microsoft.com/office/drawing/2014/main" id="{AD3308CF-7F4E-5BF7-A063-F02A9D5C6920}"/>
              </a:ext>
            </a:extLst>
          </p:cNvPr>
          <p:cNvGrpSpPr/>
          <p:nvPr/>
        </p:nvGrpSpPr>
        <p:grpSpPr>
          <a:xfrm>
            <a:off x="401278" y="6311900"/>
            <a:ext cx="11790722" cy="954107"/>
            <a:chOff x="545795" y="6116924"/>
            <a:chExt cx="11790722" cy="954107"/>
          </a:xfrm>
        </p:grpSpPr>
        <p:sp>
          <p:nvSpPr>
            <p:cNvPr id="61" name="TextBox 60">
              <a:extLst>
                <a:ext uri="{FF2B5EF4-FFF2-40B4-BE49-F238E27FC236}">
                  <a16:creationId xmlns:a16="http://schemas.microsoft.com/office/drawing/2014/main" id="{500D1EA7-DF0E-2BFA-60EF-34016746B224}"/>
                </a:ext>
              </a:extLst>
            </p:cNvPr>
            <p:cNvSpPr txBox="1"/>
            <p:nvPr/>
          </p:nvSpPr>
          <p:spPr>
            <a:xfrm>
              <a:off x="545795" y="6247306"/>
              <a:ext cx="246993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latin typeface="Century Schoolbook"/>
                  <a:ea typeface="+mn-lt"/>
                  <a:cs typeface="+mn-lt"/>
                </a:rPr>
                <a:t>Spring 2026</a:t>
              </a:r>
            </a:p>
          </p:txBody>
        </p:sp>
        <p:sp>
          <p:nvSpPr>
            <p:cNvPr id="62" name="TextBox 61">
              <a:extLst>
                <a:ext uri="{FF2B5EF4-FFF2-40B4-BE49-F238E27FC236}">
                  <a16:creationId xmlns:a16="http://schemas.microsoft.com/office/drawing/2014/main" id="{195493AF-4A28-F751-0AEC-757F389C8292}"/>
                </a:ext>
              </a:extLst>
            </p:cNvPr>
            <p:cNvSpPr txBox="1"/>
            <p:nvPr/>
          </p:nvSpPr>
          <p:spPr>
            <a:xfrm>
              <a:off x="3440476" y="6116924"/>
              <a:ext cx="540105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i="1" dirty="0" err="1">
                  <a:latin typeface="Century Schoolbook"/>
                  <a:ea typeface="+mn-lt"/>
                  <a:cs typeface="+mn-lt"/>
                </a:rPr>
                <a:t>Engg</a:t>
              </a:r>
              <a:r>
                <a:rPr lang="en-US" sz="1400" b="1" i="1" dirty="0">
                  <a:latin typeface="Century Schoolbook"/>
                  <a:ea typeface="+mn-lt"/>
                  <a:cs typeface="+mn-lt"/>
                </a:rPr>
                <a:t> 114 Heat Transfer </a:t>
              </a:r>
              <a:endParaRPr lang="en-US" sz="1400" dirty="0">
                <a:latin typeface="Century Schoolbook"/>
              </a:endParaRPr>
            </a:p>
            <a:p>
              <a:pPr algn="ctr"/>
              <a:r>
                <a:rPr lang="en-US" sz="1400" b="1" i="1" dirty="0">
                  <a:latin typeface="Century Schoolbook"/>
                  <a:ea typeface="+mn-lt"/>
                  <a:cs typeface="+mn-lt"/>
                </a:rPr>
                <a:t>Lecture 1:  Heatsink Performance </a:t>
              </a:r>
              <a:endParaRPr lang="en-US" sz="1400" b="1" i="1" dirty="0">
                <a:latin typeface="Century Schoolbook"/>
              </a:endParaRPr>
            </a:p>
            <a:p>
              <a:pPr algn="ctr"/>
              <a:endParaRPr lang="en-US" sz="1400" b="1" i="1" dirty="0">
                <a:latin typeface="Century Schoolbook"/>
              </a:endParaRPr>
            </a:p>
            <a:p>
              <a:pPr algn="ctr"/>
              <a:endParaRPr lang="en-US" sz="1400" b="1" i="1" dirty="0">
                <a:latin typeface="Century Schoolbook"/>
              </a:endParaRPr>
            </a:p>
          </p:txBody>
        </p:sp>
        <p:sp>
          <p:nvSpPr>
            <p:cNvPr id="63" name="TextBox 62">
              <a:extLst>
                <a:ext uri="{FF2B5EF4-FFF2-40B4-BE49-F238E27FC236}">
                  <a16:creationId xmlns:a16="http://schemas.microsoft.com/office/drawing/2014/main" id="{9D578AA0-AF62-F9A0-D3CC-545DFBB2A035}"/>
                </a:ext>
              </a:extLst>
            </p:cNvPr>
            <p:cNvSpPr txBox="1"/>
            <p:nvPr/>
          </p:nvSpPr>
          <p:spPr>
            <a:xfrm>
              <a:off x="11206655" y="6247306"/>
              <a:ext cx="11298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i="1" dirty="0">
                  <a:latin typeface="Century Schoolbook"/>
                </a:rPr>
                <a:t>423</a:t>
              </a:r>
            </a:p>
            <a:p>
              <a:pPr algn="l"/>
              <a:endParaRPr lang="en-US" sz="1600" i="1" dirty="0">
                <a:latin typeface="Century Schoolbook"/>
              </a:endParaRPr>
            </a:p>
          </p:txBody>
        </p:sp>
      </p:grpSp>
    </p:spTree>
    <p:extLst>
      <p:ext uri="{BB962C8B-B14F-4D97-AF65-F5344CB8AC3E}">
        <p14:creationId xmlns:p14="http://schemas.microsoft.com/office/powerpoint/2010/main" val="124731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71ACEB-1363-4C33-B957-5D82899B7284}"/>
              </a:ext>
            </a:extLst>
          </p:cNvPr>
          <p:cNvSpPr>
            <a:spLocks noGrp="1"/>
          </p:cNvSpPr>
          <p:nvPr/>
        </p:nvSpPr>
        <p:spPr>
          <a:xfrm>
            <a:off x="0" y="1481137"/>
            <a:ext cx="12192000" cy="3619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200" b="0">
                <a:solidFill>
                  <a:srgbClr val="64748B"/>
                </a:solidFill>
                <a:latin typeface="Aptos"/>
                <a:ea typeface="Aptos"/>
                <a:cs typeface="Aptos"/>
              </a:defRPr>
            </a:pPr>
            <a:r>
              <a:rPr sz="1200" b="0" dirty="0">
                <a:solidFill>
                  <a:schemeClr val="tx1">
                    <a:lumMod val="95000"/>
                    <a:lumOff val="5000"/>
                  </a:schemeClr>
                </a:solidFill>
                <a:latin typeface="Century Schoolbook" panose="02040604050505020304" pitchFamily="18" charset="0"/>
                <a:ea typeface="Aptos"/>
                <a:cs typeface="Aptos"/>
              </a:rPr>
              <a:t>Convert the temperature requirements into a resistance scorecard.</a:t>
            </a:r>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C3266EBE-BFD0-4115-AF4E-0401120D10E2}"/>
                  </a:ext>
                </a:extLst>
              </p:cNvPr>
              <p:cNvSpPr>
                <a:spLocks noGrp="1"/>
              </p:cNvSpPr>
              <p:nvPr/>
            </p:nvSpPr>
            <p:spPr>
              <a:xfrm>
                <a:off x="2000250" y="2002631"/>
                <a:ext cx="8191500" cy="3810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2250" b="1">
                    <a:solidFill>
                      <a:srgbClr val="111827"/>
                    </a:solidFill>
                    <a:latin typeface="Georgia"/>
                    <a:ea typeface="Georgia"/>
                    <a:cs typeface="Georgia"/>
                  </a:defRPr>
                </a:pPr>
                <a14:m>
                  <m:oMathPara xmlns:m="http://schemas.openxmlformats.org/officeDocument/2006/math">
                    <m:oMathParaPr>
                      <m:jc m:val="centerGroup"/>
                    </m:oMathParaPr>
                    <m:oMath xmlns:m="http://schemas.openxmlformats.org/officeDocument/2006/math">
                      <m:sSub>
                        <m:sSubPr>
                          <m:ctrlPr>
                            <a:rPr lang="en-US" sz="2250" b="1" i="1" dirty="0" smtClean="0">
                              <a:solidFill>
                                <a:srgbClr val="111827"/>
                              </a:solidFill>
                              <a:latin typeface="Cambria Math" panose="02040503050406030204" pitchFamily="18" charset="0"/>
                              <a:ea typeface="Georgia"/>
                              <a:cs typeface="Georgia"/>
                            </a:rPr>
                          </m:ctrlPr>
                        </m:sSubPr>
                        <m:e>
                          <m:r>
                            <a:rPr lang="en-US" sz="2250" b="1" i="1" dirty="0" smtClean="0">
                              <a:solidFill>
                                <a:srgbClr val="111827"/>
                              </a:solidFill>
                              <a:latin typeface="Cambria Math" panose="02040503050406030204" pitchFamily="18" charset="0"/>
                              <a:ea typeface="Georgia"/>
                              <a:cs typeface="Georgia"/>
                            </a:rPr>
                            <m:t>𝑹</m:t>
                          </m:r>
                        </m:e>
                        <m:sub>
                          <m:r>
                            <m:rPr>
                              <m:nor/>
                            </m:rPr>
                            <a:rPr lang="en-US" sz="2250" b="1" i="0" dirty="0" smtClean="0">
                              <a:solidFill>
                                <a:srgbClr val="111827"/>
                              </a:solidFill>
                              <a:latin typeface="Century Schoolbook" panose="02040604050505020304" pitchFamily="18" charset="0"/>
                              <a:ea typeface="Georgia"/>
                              <a:cs typeface="Georgia"/>
                            </a:rPr>
                            <m:t>required</m:t>
                          </m:r>
                        </m:sub>
                      </m:sSub>
                      <m:r>
                        <a:rPr lang="en-US" sz="2250" b="1" i="1" dirty="0" smtClean="0">
                          <a:solidFill>
                            <a:srgbClr val="111827"/>
                          </a:solidFill>
                          <a:latin typeface="Cambria Math" panose="02040503050406030204" pitchFamily="18" charset="0"/>
                          <a:ea typeface="Georgia"/>
                          <a:cs typeface="Georgia"/>
                        </a:rPr>
                        <m:t>=</m:t>
                      </m:r>
                      <m:f>
                        <m:fPr>
                          <m:ctrlPr>
                            <a:rPr lang="en-US" sz="2250" b="1" i="1" dirty="0" smtClean="0">
                              <a:solidFill>
                                <a:srgbClr val="111827"/>
                              </a:solidFill>
                              <a:latin typeface="Cambria Math" panose="02040503050406030204" pitchFamily="18" charset="0"/>
                              <a:ea typeface="Georgia"/>
                              <a:cs typeface="Georgia"/>
                            </a:rPr>
                          </m:ctrlPr>
                        </m:fPr>
                        <m:num>
                          <m:sSub>
                            <m:sSubPr>
                              <m:ctrlPr>
                                <a:rPr lang="en-US" sz="2250" b="1" i="1" dirty="0" smtClean="0">
                                  <a:solidFill>
                                    <a:srgbClr val="111827"/>
                                  </a:solidFill>
                                  <a:latin typeface="Cambria Math" panose="02040503050406030204" pitchFamily="18" charset="0"/>
                                  <a:ea typeface="Georgia"/>
                                  <a:cs typeface="Georgia"/>
                                </a:rPr>
                              </m:ctrlPr>
                            </m:sSubPr>
                            <m:e>
                              <m:r>
                                <a:rPr lang="en-US" sz="2250" b="1" i="1" dirty="0" smtClean="0">
                                  <a:solidFill>
                                    <a:srgbClr val="111827"/>
                                  </a:solidFill>
                                  <a:latin typeface="Cambria Math" panose="02040503050406030204" pitchFamily="18" charset="0"/>
                                  <a:ea typeface="Georgia"/>
                                  <a:cs typeface="Georgia"/>
                                </a:rPr>
                                <m:t>𝑻</m:t>
                              </m:r>
                            </m:e>
                            <m:sub>
                              <m:r>
                                <m:rPr>
                                  <m:nor/>
                                </m:rPr>
                                <a:rPr lang="en-US" sz="2250" b="1" i="0" dirty="0" smtClean="0">
                                  <a:solidFill>
                                    <a:srgbClr val="111827"/>
                                  </a:solidFill>
                                  <a:latin typeface="Century Schoolbook" panose="02040604050505020304" pitchFamily="18" charset="0"/>
                                  <a:ea typeface="Georgia"/>
                                  <a:cs typeface="Georgia"/>
                                </a:rPr>
                                <m:t>CPU</m:t>
                              </m:r>
                            </m:sub>
                          </m:sSub>
                          <m:r>
                            <a:rPr lang="en-US" sz="2250" b="1" i="1" dirty="0" smtClean="0">
                              <a:solidFill>
                                <a:srgbClr val="111827"/>
                              </a:solidFill>
                              <a:latin typeface="Cambria Math" panose="02040503050406030204" pitchFamily="18" charset="0"/>
                              <a:ea typeface="Georgia"/>
                              <a:cs typeface="Georgia"/>
                            </a:rPr>
                            <m:t>−</m:t>
                          </m:r>
                          <m:sSub>
                            <m:sSubPr>
                              <m:ctrlPr>
                                <a:rPr lang="en-US" sz="2250" b="1" i="1" dirty="0" smtClean="0">
                                  <a:solidFill>
                                    <a:srgbClr val="111827"/>
                                  </a:solidFill>
                                  <a:latin typeface="Cambria Math" panose="02040503050406030204" pitchFamily="18" charset="0"/>
                                  <a:ea typeface="Georgia"/>
                                  <a:cs typeface="Georgia"/>
                                </a:rPr>
                              </m:ctrlPr>
                            </m:sSubPr>
                            <m:e>
                              <m:r>
                                <a:rPr lang="en-US" sz="2250" b="1" i="1" dirty="0" smtClean="0">
                                  <a:solidFill>
                                    <a:srgbClr val="111827"/>
                                  </a:solidFill>
                                  <a:latin typeface="Cambria Math" panose="02040503050406030204" pitchFamily="18" charset="0"/>
                                  <a:ea typeface="Georgia"/>
                                  <a:cs typeface="Georgia"/>
                                </a:rPr>
                                <m:t>𝑻</m:t>
                              </m:r>
                            </m:e>
                            <m:sub>
                              <m:r>
                                <m:rPr>
                                  <m:nor/>
                                </m:rPr>
                                <a:rPr lang="en-US" sz="2250" b="1" i="0" dirty="0" smtClean="0">
                                  <a:solidFill>
                                    <a:srgbClr val="111827"/>
                                  </a:solidFill>
                                  <a:latin typeface="Century Schoolbook" panose="02040604050505020304" pitchFamily="18" charset="0"/>
                                  <a:ea typeface="Georgia"/>
                                  <a:cs typeface="Georgia"/>
                                </a:rPr>
                                <m:t>ambient</m:t>
                              </m:r>
                            </m:sub>
                          </m:sSub>
                        </m:num>
                        <m:den>
                          <m:r>
                            <a:rPr lang="en-US" sz="2250" b="1" i="1" dirty="0" smtClean="0">
                              <a:solidFill>
                                <a:srgbClr val="111827"/>
                              </a:solidFill>
                              <a:latin typeface="Cambria Math" panose="02040503050406030204" pitchFamily="18" charset="0"/>
                              <a:ea typeface="Georgia"/>
                              <a:cs typeface="Georgia"/>
                            </a:rPr>
                            <m:t>𝑸</m:t>
                          </m:r>
                        </m:den>
                      </m:f>
                    </m:oMath>
                  </m:oMathPara>
                </a14:m>
              </a:p>
            </p:txBody>
          </p:sp>
        </mc:Choice>
        <mc:Fallback>
          <p:sp>
            <p:nvSpPr>
              <p:cNvPr id="10" name="Rectangle 9">
                <a:extLst>
                  <a:ext uri="{FF2B5EF4-FFF2-40B4-BE49-F238E27FC236}">
                    <a16:creationId xmlns:a16="http://schemas.microsoft.com/office/drawing/2014/main" id="{C3266EBE-BFD0-4115-AF4E-0401120D10E2}"/>
                  </a:ext>
                </a:extLst>
              </p:cNvPr>
              <p:cNvSpPr>
                <a:spLocks noGrp="1" noRot="1" noChangeAspect="1" noMove="1" noResize="1" noEditPoints="1" noAdjustHandles="1" noChangeArrowheads="1" noChangeShapeType="1" noTextEdit="1"/>
              </p:cNvSpPr>
              <p:nvPr/>
            </p:nvSpPr>
            <p:spPr>
              <a:xfrm>
                <a:off x="2000250" y="2002631"/>
                <a:ext cx="8191500" cy="381000"/>
              </a:xfrm>
              <a:prstGeom prst="rect">
                <a:avLst/>
              </a:prstGeom>
              <a:blipFill>
                <a:blip r:embed="rId3"/>
                <a:stretch>
                  <a:fillRect t="-3125" b="-109375"/>
                </a:stretch>
              </a:blipFill>
              <a:ln w="0">
                <a:solidFill>
                  <a:srgbClr val="000000">
                    <a:alpha val="0"/>
                  </a:srgbClr>
                </a:solidFill>
                <a:prstDash val="solid"/>
              </a:ln>
            </p:spPr>
            <p:txBody>
              <a:bodyPr/>
              <a:lstStyle/>
              <a:p>
                <a:r>
                  <a:rPr lang="en-US">
                    <a:noFill/>
                  </a:rPr>
                  <a:t> </a:t>
                </a:r>
              </a:p>
            </p:txBody>
          </p:sp>
        </mc:Fallback>
      </mc:AlternateContent>
      <p:sp>
        <p:nvSpPr>
          <p:cNvPr id="11" name="Rectangle 10">
            <a:extLst>
              <a:ext uri="{FF2B5EF4-FFF2-40B4-BE49-F238E27FC236}">
                <a16:creationId xmlns:a16="http://schemas.microsoft.com/office/drawing/2014/main" id="{5CD4F316-FA6C-4D56-80D8-AC43F692B6FC}"/>
              </a:ext>
            </a:extLst>
          </p:cNvPr>
          <p:cNvSpPr>
            <a:spLocks noGrp="1"/>
          </p:cNvSpPr>
          <p:nvPr/>
        </p:nvSpPr>
        <p:spPr>
          <a:xfrm>
            <a:off x="1524000" y="3043237"/>
            <a:ext cx="3619500" cy="1447800"/>
          </a:xfrm>
          <a:prstGeom prst="rect">
            <a:avLst/>
          </a:prstGeom>
          <a:solidFill>
            <a:srgbClr val="FFFFFF"/>
          </a:solidFill>
          <a:ln w="9525">
            <a:solidFill>
              <a:srgbClr val="CBD5E1"/>
            </a:solidFill>
            <a:prstDash val="solid"/>
          </a:ln>
        </p:spPr>
        <p:txBody>
          <a:bodyPr/>
          <a:lstStyle/>
          <a:p>
            <a:endParaRPr lang="en-US">
              <a:latin typeface="Century Schoolbook" panose="02040604050505020304" pitchFamily="18" charset="0"/>
            </a:endParaRPr>
          </a:p>
        </p:txBody>
      </p:sp>
      <p:sp>
        <p:nvSpPr>
          <p:cNvPr id="12" name="Rectangle 11">
            <a:extLst>
              <a:ext uri="{FF2B5EF4-FFF2-40B4-BE49-F238E27FC236}">
                <a16:creationId xmlns:a16="http://schemas.microsoft.com/office/drawing/2014/main" id="{8BF6B54F-7B9A-4B26-A5FD-3745D159FF3F}"/>
              </a:ext>
            </a:extLst>
          </p:cNvPr>
          <p:cNvSpPr>
            <a:spLocks noGrp="1"/>
          </p:cNvSpPr>
          <p:nvPr/>
        </p:nvSpPr>
        <p:spPr>
          <a:xfrm>
            <a:off x="1524000" y="3009899"/>
            <a:ext cx="3619500" cy="28575"/>
          </a:xfrm>
          <a:prstGeom prst="rect">
            <a:avLst/>
          </a:prstGeom>
          <a:solidFill>
            <a:srgbClr val="B91C1C"/>
          </a:solidFill>
          <a:ln w="0">
            <a:solidFill>
              <a:srgbClr val="000000">
                <a:alpha val="0"/>
              </a:srgbClr>
            </a:solidFill>
            <a:prstDash val="solid"/>
          </a:ln>
        </p:spPr>
        <p:txBody>
          <a:bodyPr/>
          <a:lstStyle/>
          <a:p>
            <a:endParaRPr lang="en-US">
              <a:latin typeface="Century Schoolbook" panose="02040604050505020304" pitchFamily="18" charset="0"/>
            </a:endParaRPr>
          </a:p>
        </p:txBody>
      </p:sp>
      <p:sp>
        <p:nvSpPr>
          <p:cNvPr id="13" name="Rectangle 12">
            <a:extLst>
              <a:ext uri="{FF2B5EF4-FFF2-40B4-BE49-F238E27FC236}">
                <a16:creationId xmlns:a16="http://schemas.microsoft.com/office/drawing/2014/main" id="{424BE6D3-D475-42E7-866F-D929223A5DDB}"/>
              </a:ext>
            </a:extLst>
          </p:cNvPr>
          <p:cNvSpPr>
            <a:spLocks noGrp="1"/>
          </p:cNvSpPr>
          <p:nvPr/>
        </p:nvSpPr>
        <p:spPr>
          <a:xfrm>
            <a:off x="1695450" y="3214687"/>
            <a:ext cx="32766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650" b="1">
                <a:solidFill>
                  <a:srgbClr val="B91C1C"/>
                </a:solidFill>
                <a:latin typeface="Aptos"/>
                <a:ea typeface="Aptos"/>
                <a:cs typeface="Aptos"/>
              </a:defRPr>
            </a:pPr>
            <a:r>
              <a:rPr sz="1650" b="1">
                <a:solidFill>
                  <a:srgbClr val="B91C1C"/>
                </a:solidFill>
                <a:latin typeface="Century Schoolbook" panose="02040604050505020304" pitchFamily="18" charset="0"/>
                <a:ea typeface="Aptos"/>
                <a:cs typeface="Aptos"/>
              </a:rPr>
              <a:t>Official limit</a:t>
            </a:r>
          </a:p>
        </p:txBody>
      </p:sp>
      <p:sp>
        <p:nvSpPr>
          <p:cNvPr id="14" name="Rectangle 13">
            <a:extLst>
              <a:ext uri="{FF2B5EF4-FFF2-40B4-BE49-F238E27FC236}">
                <a16:creationId xmlns:a16="http://schemas.microsoft.com/office/drawing/2014/main" id="{04F8E10F-09F0-48D9-AAF9-F835E27C6A03}"/>
              </a:ext>
            </a:extLst>
          </p:cNvPr>
          <p:cNvSpPr>
            <a:spLocks noGrp="1"/>
          </p:cNvSpPr>
          <p:nvPr/>
        </p:nvSpPr>
        <p:spPr>
          <a:xfrm>
            <a:off x="1695450" y="3557587"/>
            <a:ext cx="3276600" cy="7810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0">
                <a:solidFill>
                  <a:srgbClr val="263241"/>
                </a:solidFill>
                <a:latin typeface="Aptos"/>
                <a:ea typeface="Aptos"/>
                <a:cs typeface="Aptos"/>
              </a:defRPr>
            </a:pPr>
            <a:r>
              <a:rPr sz="1200" b="0">
                <a:solidFill>
                  <a:srgbClr val="263241"/>
                </a:solidFill>
                <a:latin typeface="Century Schoolbook" panose="02040604050505020304" pitchFamily="18" charset="0"/>
                <a:ea typeface="Aptos"/>
                <a:cs typeface="Aptos"/>
              </a:rPr>
              <a:t>(85 - 25) / 100 = 0.600 °C/W</a:t>
            </a:r>
          </a:p>
          <a:p>
            <a:pPr algn="l">
              <a:defRPr sz="1200" b="0">
                <a:solidFill>
                  <a:srgbClr val="263241"/>
                </a:solidFill>
                <a:latin typeface="Aptos"/>
                <a:ea typeface="Aptos"/>
                <a:cs typeface="Aptos"/>
              </a:defRPr>
            </a:pPr>
            <a:r>
              <a:rPr sz="1200" b="0">
                <a:solidFill>
                  <a:srgbClr val="263241"/>
                </a:solidFill>
                <a:latin typeface="Century Schoolbook" panose="02040604050505020304" pitchFamily="18" charset="0"/>
                <a:ea typeface="Aptos"/>
                <a:cs typeface="Aptos"/>
              </a:rPr>
              <a:t>Requirement: CPU ≤ 85°C</a:t>
            </a:r>
          </a:p>
        </p:txBody>
      </p:sp>
      <p:sp>
        <p:nvSpPr>
          <p:cNvPr id="15" name="Rectangle 14">
            <a:extLst>
              <a:ext uri="{FF2B5EF4-FFF2-40B4-BE49-F238E27FC236}">
                <a16:creationId xmlns:a16="http://schemas.microsoft.com/office/drawing/2014/main" id="{402217B4-BF42-4C1F-8984-5700272F7017}"/>
              </a:ext>
            </a:extLst>
          </p:cNvPr>
          <p:cNvSpPr>
            <a:spLocks noGrp="1"/>
          </p:cNvSpPr>
          <p:nvPr/>
        </p:nvSpPr>
        <p:spPr>
          <a:xfrm>
            <a:off x="7048500" y="3043237"/>
            <a:ext cx="3619500" cy="1447800"/>
          </a:xfrm>
          <a:prstGeom prst="rect">
            <a:avLst/>
          </a:prstGeom>
          <a:solidFill>
            <a:srgbClr val="FFFFFF"/>
          </a:solidFill>
          <a:ln w="9525">
            <a:solidFill>
              <a:srgbClr val="CBD5E1"/>
            </a:solidFill>
            <a:prstDash val="solid"/>
          </a:ln>
        </p:spPr>
        <p:txBody>
          <a:bodyPr/>
          <a:lstStyle/>
          <a:p>
            <a:endParaRPr lang="en-US">
              <a:latin typeface="Century Schoolbook" panose="02040604050505020304" pitchFamily="18" charset="0"/>
            </a:endParaRPr>
          </a:p>
        </p:txBody>
      </p:sp>
      <p:sp>
        <p:nvSpPr>
          <p:cNvPr id="16" name="Rectangle 15">
            <a:extLst>
              <a:ext uri="{FF2B5EF4-FFF2-40B4-BE49-F238E27FC236}">
                <a16:creationId xmlns:a16="http://schemas.microsoft.com/office/drawing/2014/main" id="{57446FE6-565D-497F-B78A-30733D2BFCD4}"/>
              </a:ext>
            </a:extLst>
          </p:cNvPr>
          <p:cNvSpPr>
            <a:spLocks noGrp="1"/>
          </p:cNvSpPr>
          <p:nvPr/>
        </p:nvSpPr>
        <p:spPr>
          <a:xfrm>
            <a:off x="7048500" y="2995611"/>
            <a:ext cx="3619500" cy="28575"/>
          </a:xfrm>
          <a:prstGeom prst="rect">
            <a:avLst/>
          </a:prstGeom>
          <a:solidFill>
            <a:srgbClr val="B7791F"/>
          </a:solidFill>
          <a:ln w="0">
            <a:solidFill>
              <a:srgbClr val="000000">
                <a:alpha val="0"/>
              </a:srgbClr>
            </a:solidFill>
            <a:prstDash val="solid"/>
          </a:ln>
        </p:spPr>
        <p:txBody>
          <a:bodyPr/>
          <a:lstStyle/>
          <a:p>
            <a:endParaRPr lang="en-US">
              <a:latin typeface="Century Schoolbook" panose="02040604050505020304" pitchFamily="18" charset="0"/>
            </a:endParaRPr>
          </a:p>
        </p:txBody>
      </p:sp>
      <p:sp>
        <p:nvSpPr>
          <p:cNvPr id="17" name="Rectangle 16">
            <a:extLst>
              <a:ext uri="{FF2B5EF4-FFF2-40B4-BE49-F238E27FC236}">
                <a16:creationId xmlns:a16="http://schemas.microsoft.com/office/drawing/2014/main" id="{AE935AB2-DB09-4995-B419-BF08AF8D8090}"/>
              </a:ext>
            </a:extLst>
          </p:cNvPr>
          <p:cNvSpPr>
            <a:spLocks noGrp="1"/>
          </p:cNvSpPr>
          <p:nvPr/>
        </p:nvSpPr>
        <p:spPr>
          <a:xfrm>
            <a:off x="7219950" y="3214687"/>
            <a:ext cx="32766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650" b="1">
                <a:solidFill>
                  <a:srgbClr val="B7791F"/>
                </a:solidFill>
                <a:latin typeface="Aptos"/>
                <a:ea typeface="Aptos"/>
                <a:cs typeface="Aptos"/>
              </a:defRPr>
            </a:pPr>
            <a:r>
              <a:rPr sz="1650" b="1">
                <a:solidFill>
                  <a:srgbClr val="B7791F"/>
                </a:solidFill>
                <a:latin typeface="Century Schoolbook" panose="02040604050505020304" pitchFamily="18" charset="0"/>
                <a:ea typeface="Aptos"/>
                <a:cs typeface="Aptos"/>
              </a:rPr>
              <a:t>Derated target</a:t>
            </a:r>
          </a:p>
        </p:txBody>
      </p:sp>
      <p:sp>
        <p:nvSpPr>
          <p:cNvPr id="18" name="Rectangle 17">
            <a:extLst>
              <a:ext uri="{FF2B5EF4-FFF2-40B4-BE49-F238E27FC236}">
                <a16:creationId xmlns:a16="http://schemas.microsoft.com/office/drawing/2014/main" id="{8EC48172-5BFB-4B1E-9DD4-41584DE4BAFD}"/>
              </a:ext>
            </a:extLst>
          </p:cNvPr>
          <p:cNvSpPr>
            <a:spLocks noGrp="1"/>
          </p:cNvSpPr>
          <p:nvPr/>
        </p:nvSpPr>
        <p:spPr>
          <a:xfrm>
            <a:off x="7219950" y="3557587"/>
            <a:ext cx="3276600" cy="7810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0">
                <a:solidFill>
                  <a:srgbClr val="263241"/>
                </a:solidFill>
                <a:latin typeface="Aptos"/>
                <a:ea typeface="Aptos"/>
                <a:cs typeface="Aptos"/>
              </a:defRPr>
            </a:pPr>
            <a:r>
              <a:rPr sz="1200" b="0">
                <a:solidFill>
                  <a:srgbClr val="263241"/>
                </a:solidFill>
                <a:latin typeface="Century Schoolbook" panose="02040604050505020304" pitchFamily="18" charset="0"/>
                <a:ea typeface="Aptos"/>
                <a:cs typeface="Aptos"/>
              </a:rPr>
              <a:t>(70 - 25) / 100 = 0.450 °C/W</a:t>
            </a:r>
          </a:p>
          <a:p>
            <a:pPr algn="l">
              <a:defRPr sz="1200" b="0">
                <a:solidFill>
                  <a:srgbClr val="263241"/>
                </a:solidFill>
                <a:latin typeface="Aptos"/>
                <a:ea typeface="Aptos"/>
                <a:cs typeface="Aptos"/>
              </a:defRPr>
            </a:pPr>
            <a:r>
              <a:rPr sz="1200" b="0">
                <a:solidFill>
                  <a:srgbClr val="263241"/>
                </a:solidFill>
                <a:latin typeface="Century Schoolbook" panose="02040604050505020304" pitchFamily="18" charset="0"/>
                <a:ea typeface="Aptos"/>
                <a:cs typeface="Aptos"/>
              </a:rPr>
              <a:t>Target: CPU ≤ 70°C</a:t>
            </a:r>
          </a:p>
        </p:txBody>
      </p:sp>
      <p:grpSp>
        <p:nvGrpSpPr>
          <p:cNvPr id="24" name="Group 23">
            <a:extLst>
              <a:ext uri="{FF2B5EF4-FFF2-40B4-BE49-F238E27FC236}">
                <a16:creationId xmlns:a16="http://schemas.microsoft.com/office/drawing/2014/main" id="{2C7022F9-C221-710F-D76A-BE907F4F25AA}"/>
              </a:ext>
            </a:extLst>
          </p:cNvPr>
          <p:cNvGrpSpPr/>
          <p:nvPr/>
        </p:nvGrpSpPr>
        <p:grpSpPr>
          <a:xfrm>
            <a:off x="401278" y="6311900"/>
            <a:ext cx="8295737" cy="954107"/>
            <a:chOff x="545795" y="6116924"/>
            <a:chExt cx="8295737" cy="954107"/>
          </a:xfrm>
        </p:grpSpPr>
        <p:sp>
          <p:nvSpPr>
            <p:cNvPr id="25" name="TextBox 24">
              <a:extLst>
                <a:ext uri="{FF2B5EF4-FFF2-40B4-BE49-F238E27FC236}">
                  <a16:creationId xmlns:a16="http://schemas.microsoft.com/office/drawing/2014/main" id="{F173129A-2E14-7E5E-F26C-A49C0839526D}"/>
                </a:ext>
              </a:extLst>
            </p:cNvPr>
            <p:cNvSpPr txBox="1"/>
            <p:nvPr/>
          </p:nvSpPr>
          <p:spPr>
            <a:xfrm>
              <a:off x="545795" y="6247306"/>
              <a:ext cx="246993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latin typeface="Century Schoolbook"/>
                  <a:ea typeface="+mn-lt"/>
                  <a:cs typeface="+mn-lt"/>
                </a:rPr>
                <a:t>Spring 2026</a:t>
              </a:r>
            </a:p>
          </p:txBody>
        </p:sp>
        <p:sp>
          <p:nvSpPr>
            <p:cNvPr id="26" name="TextBox 25">
              <a:extLst>
                <a:ext uri="{FF2B5EF4-FFF2-40B4-BE49-F238E27FC236}">
                  <a16:creationId xmlns:a16="http://schemas.microsoft.com/office/drawing/2014/main" id="{02CFF184-ABBD-C333-797F-D356AEE6FABE}"/>
                </a:ext>
              </a:extLst>
            </p:cNvPr>
            <p:cNvSpPr txBox="1"/>
            <p:nvPr/>
          </p:nvSpPr>
          <p:spPr>
            <a:xfrm>
              <a:off x="3440476" y="6116924"/>
              <a:ext cx="540105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i="1" dirty="0" err="1">
                  <a:latin typeface="Century Schoolbook"/>
                  <a:ea typeface="+mn-lt"/>
                  <a:cs typeface="+mn-lt"/>
                </a:rPr>
                <a:t>Engg</a:t>
              </a:r>
              <a:r>
                <a:rPr lang="en-US" sz="1400" b="1" i="1" dirty="0">
                  <a:latin typeface="Century Schoolbook"/>
                  <a:ea typeface="+mn-lt"/>
                  <a:cs typeface="+mn-lt"/>
                </a:rPr>
                <a:t> 114 Heat Transfer </a:t>
              </a:r>
              <a:endParaRPr lang="en-US" sz="1400" dirty="0">
                <a:latin typeface="Century Schoolbook"/>
              </a:endParaRPr>
            </a:p>
            <a:p>
              <a:pPr algn="ctr"/>
              <a:r>
                <a:rPr lang="en-US" sz="1400" b="1" i="1" dirty="0">
                  <a:latin typeface="Century Schoolbook"/>
                  <a:ea typeface="+mn-lt"/>
                  <a:cs typeface="+mn-lt"/>
                </a:rPr>
                <a:t>Lecture 1:  Heatsink Performance </a:t>
              </a:r>
              <a:endParaRPr lang="en-US" sz="1400" b="1" i="1" dirty="0">
                <a:latin typeface="Century Schoolbook"/>
              </a:endParaRPr>
            </a:p>
            <a:p>
              <a:pPr algn="ctr"/>
              <a:endParaRPr lang="en-US" sz="1400" b="1" i="1" dirty="0">
                <a:latin typeface="Century Schoolbook"/>
              </a:endParaRPr>
            </a:p>
            <a:p>
              <a:pPr algn="ctr"/>
              <a:endParaRPr lang="en-US" sz="1400" b="1" i="1" dirty="0">
                <a:latin typeface="Century Schoolbook"/>
              </a:endParaRPr>
            </a:p>
          </p:txBody>
        </p:sp>
      </p:grpSp>
      <p:sp>
        <p:nvSpPr>
          <p:cNvPr id="28" name="Rectangle 27">
            <a:extLst>
              <a:ext uri="{FF2B5EF4-FFF2-40B4-BE49-F238E27FC236}">
                <a16:creationId xmlns:a16="http://schemas.microsoft.com/office/drawing/2014/main" id="{0B6609A9-42BB-701A-3D2F-C4CC6DBDCD3D}"/>
              </a:ext>
            </a:extLst>
          </p:cNvPr>
          <p:cNvSpPr/>
          <p:nvPr/>
        </p:nvSpPr>
        <p:spPr>
          <a:xfrm flipV="1">
            <a:off x="324580" y="6080906"/>
            <a:ext cx="11343815" cy="6119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67582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761B28-0F3C-40E6-874D-D84B5A7396AF}"/>
              </a:ext>
            </a:extLst>
          </p:cNvPr>
          <p:cNvSpPr>
            <a:spLocks noGrp="1"/>
          </p:cNvSpPr>
          <p:nvPr/>
        </p:nvSpPr>
        <p:spPr>
          <a:xfrm>
            <a:off x="666750" y="228600"/>
            <a:ext cx="11010900" cy="3810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2100" b="1">
                <a:solidFill>
                  <a:srgbClr val="111827"/>
                </a:solidFill>
                <a:latin typeface="Georgia"/>
                <a:ea typeface="Georgia"/>
                <a:cs typeface="Georgia"/>
              </a:defRPr>
            </a:pPr>
            <a:r>
              <a:rPr sz="2100" b="1" dirty="0">
                <a:solidFill>
                  <a:schemeClr val="tx1">
                    <a:lumMod val="95000"/>
                    <a:lumOff val="5000"/>
                  </a:schemeClr>
                </a:solidFill>
                <a:latin typeface="Century Schoolbook" panose="02040604050505020304" pitchFamily="18" charset="0"/>
                <a:ea typeface="Georgia"/>
                <a:cs typeface="Georgia"/>
              </a:rPr>
              <a:t>Three Concept Options</a:t>
            </a:r>
          </a:p>
        </p:txBody>
      </p:sp>
      <p:sp>
        <p:nvSpPr>
          <p:cNvPr id="10" name="Rectangle 9">
            <a:extLst>
              <a:ext uri="{FF2B5EF4-FFF2-40B4-BE49-F238E27FC236}">
                <a16:creationId xmlns:a16="http://schemas.microsoft.com/office/drawing/2014/main" id="{6B12F691-6603-4543-A63F-59EB0025F7D8}"/>
              </a:ext>
            </a:extLst>
          </p:cNvPr>
          <p:cNvSpPr>
            <a:spLocks noGrp="1"/>
          </p:cNvSpPr>
          <p:nvPr/>
        </p:nvSpPr>
        <p:spPr>
          <a:xfrm>
            <a:off x="685800" y="1619250"/>
            <a:ext cx="3219450" cy="3219450"/>
          </a:xfrm>
          <a:prstGeom prst="rect">
            <a:avLst/>
          </a:prstGeom>
          <a:solidFill>
            <a:srgbClr val="FFFFFF"/>
          </a:solidFill>
          <a:ln w="9525">
            <a:solidFill>
              <a:srgbClr val="CBD5E1"/>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11" name="Rectangle 10">
            <a:extLst>
              <a:ext uri="{FF2B5EF4-FFF2-40B4-BE49-F238E27FC236}">
                <a16:creationId xmlns:a16="http://schemas.microsoft.com/office/drawing/2014/main" id="{9282F696-BB0B-4FD0-95BD-F7332819E70B}"/>
              </a:ext>
            </a:extLst>
          </p:cNvPr>
          <p:cNvSpPr>
            <a:spLocks noGrp="1"/>
          </p:cNvSpPr>
          <p:nvPr/>
        </p:nvSpPr>
        <p:spPr>
          <a:xfrm>
            <a:off x="685800" y="1619250"/>
            <a:ext cx="3219450" cy="28575"/>
          </a:xfrm>
          <a:prstGeom prst="rect">
            <a:avLst/>
          </a:prstGeom>
          <a:solidFill>
            <a:srgbClr val="B91C1C"/>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12" name="Rectangle 11">
            <a:extLst>
              <a:ext uri="{FF2B5EF4-FFF2-40B4-BE49-F238E27FC236}">
                <a16:creationId xmlns:a16="http://schemas.microsoft.com/office/drawing/2014/main" id="{4E9785F5-BAA2-4E4A-9663-9AA9E8920A8E}"/>
              </a:ext>
            </a:extLst>
          </p:cNvPr>
          <p:cNvSpPr>
            <a:spLocks noGrp="1"/>
          </p:cNvSpPr>
          <p:nvPr/>
        </p:nvSpPr>
        <p:spPr>
          <a:xfrm>
            <a:off x="857250" y="1790700"/>
            <a:ext cx="2876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11827"/>
                </a:solidFill>
                <a:latin typeface="Aptos"/>
                <a:ea typeface="Aptos"/>
                <a:cs typeface="Aptos"/>
              </a:defRPr>
            </a:pPr>
            <a:r>
              <a:rPr sz="1125" b="1">
                <a:solidFill>
                  <a:schemeClr val="tx1">
                    <a:lumMod val="95000"/>
                    <a:lumOff val="5000"/>
                  </a:schemeClr>
                </a:solidFill>
                <a:latin typeface="Century Schoolbook" panose="02040604050505020304" pitchFamily="18" charset="0"/>
                <a:ea typeface="Aptos"/>
                <a:cs typeface="Aptos"/>
              </a:rPr>
              <a:t>Concept A</a:t>
            </a:r>
          </a:p>
        </p:txBody>
      </p:sp>
      <p:sp>
        <p:nvSpPr>
          <p:cNvPr id="13" name="Rectangle 12">
            <a:extLst>
              <a:ext uri="{FF2B5EF4-FFF2-40B4-BE49-F238E27FC236}">
                <a16:creationId xmlns:a16="http://schemas.microsoft.com/office/drawing/2014/main" id="{CB22521C-39C6-491C-9A85-BF1016552476}"/>
              </a:ext>
            </a:extLst>
          </p:cNvPr>
          <p:cNvSpPr>
            <a:spLocks noGrp="1"/>
          </p:cNvSpPr>
          <p:nvPr/>
        </p:nvSpPr>
        <p:spPr>
          <a:xfrm>
            <a:off x="857250" y="2133600"/>
            <a:ext cx="2876550" cy="2552700"/>
          </a:xfrm>
          <a:prstGeom prst="rect">
            <a:avLst/>
          </a:prstGeom>
          <a:solidFill>
            <a:srgbClr val="000000">
              <a:alpha val="0"/>
            </a:srgbClr>
          </a:solidFill>
          <a:ln w="0">
            <a:solidFill>
              <a:srgbClr val="000000">
                <a:alpha val="0"/>
              </a:srgbClr>
            </a:solidFill>
            <a:prstDash val="solid"/>
          </a:ln>
        </p:spPr>
        <p:txBody>
          <a:bodyPr lIns="0" tIns="0" rIns="0" bIns="0" anchor="t"/>
          <a:lstStyle/>
          <a:p>
            <a:endParaRPr>
              <a:solidFill>
                <a:schemeClr val="tx1">
                  <a:lumMod val="95000"/>
                  <a:lumOff val="5000"/>
                </a:schemeClr>
              </a:solidFill>
              <a:latin typeface="Century Schoolbook" panose="02040604050505020304" pitchFamily="18" charset="0"/>
            </a:endParaRPr>
          </a:p>
        </p:txBody>
      </p:sp>
      <p:sp>
        <p:nvSpPr>
          <p:cNvPr id="14" name="Rectangle 13">
            <a:extLst>
              <a:ext uri="{FF2B5EF4-FFF2-40B4-BE49-F238E27FC236}">
                <a16:creationId xmlns:a16="http://schemas.microsoft.com/office/drawing/2014/main" id="{41E7CE78-F1CD-4B0D-B2BE-B8812880F8A7}"/>
              </a:ext>
            </a:extLst>
          </p:cNvPr>
          <p:cNvSpPr>
            <a:spLocks noGrp="1"/>
          </p:cNvSpPr>
          <p:nvPr/>
        </p:nvSpPr>
        <p:spPr>
          <a:xfrm>
            <a:off x="895350" y="2114550"/>
            <a:ext cx="280035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425" b="1">
                <a:solidFill>
                  <a:srgbClr val="111827"/>
                </a:solidFill>
                <a:latin typeface="Georgia"/>
                <a:ea typeface="Georgia"/>
                <a:cs typeface="Georgia"/>
              </a:defRPr>
            </a:pPr>
            <a:r>
              <a:rPr sz="1425" b="1">
                <a:solidFill>
                  <a:schemeClr val="tx1">
                    <a:lumMod val="95000"/>
                    <a:lumOff val="5000"/>
                  </a:schemeClr>
                </a:solidFill>
                <a:latin typeface="Century Schoolbook" panose="02040604050505020304" pitchFamily="18" charset="0"/>
                <a:ea typeface="Georgia"/>
                <a:cs typeface="Georgia"/>
              </a:rPr>
              <a:t>Copper Pin-Fin /</a:t>
            </a:r>
          </a:p>
          <a:p>
            <a:pPr algn="ctr">
              <a:defRPr sz="1425" b="1">
                <a:solidFill>
                  <a:srgbClr val="111827"/>
                </a:solidFill>
                <a:latin typeface="Georgia"/>
                <a:ea typeface="Georgia"/>
                <a:cs typeface="Georgia"/>
              </a:defRPr>
            </a:pPr>
            <a:r>
              <a:rPr sz="1425" b="1">
                <a:solidFill>
                  <a:schemeClr val="tx1">
                    <a:lumMod val="95000"/>
                    <a:lumOff val="5000"/>
                  </a:schemeClr>
                </a:solidFill>
                <a:latin typeface="Century Schoolbook" panose="02040604050505020304" pitchFamily="18" charset="0"/>
                <a:ea typeface="Georgia"/>
                <a:cs typeface="Georgia"/>
              </a:rPr>
              <a:t>Natural Convection</a:t>
            </a:r>
          </a:p>
        </p:txBody>
      </p:sp>
      <p:sp>
        <p:nvSpPr>
          <p:cNvPr id="15" name="Rectangle 14">
            <a:extLst>
              <a:ext uri="{FF2B5EF4-FFF2-40B4-BE49-F238E27FC236}">
                <a16:creationId xmlns:a16="http://schemas.microsoft.com/office/drawing/2014/main" id="{3002DDD6-610C-4802-A93A-0DDEBF8ADF60}"/>
              </a:ext>
            </a:extLst>
          </p:cNvPr>
          <p:cNvSpPr>
            <a:spLocks noGrp="1"/>
          </p:cNvSpPr>
          <p:nvPr/>
        </p:nvSpPr>
        <p:spPr>
          <a:xfrm>
            <a:off x="1600200" y="2990850"/>
            <a:ext cx="133350" cy="762000"/>
          </a:xfrm>
          <a:prstGeom prst="rect">
            <a:avLst/>
          </a:prstGeom>
          <a:solidFill>
            <a:srgbClr val="B87333"/>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16" name="Rectangle 15">
            <a:extLst>
              <a:ext uri="{FF2B5EF4-FFF2-40B4-BE49-F238E27FC236}">
                <a16:creationId xmlns:a16="http://schemas.microsoft.com/office/drawing/2014/main" id="{DE81244D-B671-4883-B219-DF32FAEBECB2}"/>
              </a:ext>
            </a:extLst>
          </p:cNvPr>
          <p:cNvSpPr>
            <a:spLocks noGrp="1"/>
          </p:cNvSpPr>
          <p:nvPr/>
        </p:nvSpPr>
        <p:spPr>
          <a:xfrm>
            <a:off x="1847850" y="2987675"/>
            <a:ext cx="133350" cy="762000"/>
          </a:xfrm>
          <a:prstGeom prst="rect">
            <a:avLst/>
          </a:prstGeom>
          <a:solidFill>
            <a:srgbClr val="B87333"/>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17" name="Rectangle 16">
            <a:extLst>
              <a:ext uri="{FF2B5EF4-FFF2-40B4-BE49-F238E27FC236}">
                <a16:creationId xmlns:a16="http://schemas.microsoft.com/office/drawing/2014/main" id="{0B30269F-82B0-48A7-B760-B0FB7772BEBF}"/>
              </a:ext>
            </a:extLst>
          </p:cNvPr>
          <p:cNvSpPr>
            <a:spLocks noGrp="1"/>
          </p:cNvSpPr>
          <p:nvPr/>
        </p:nvSpPr>
        <p:spPr>
          <a:xfrm>
            <a:off x="2095500" y="2990850"/>
            <a:ext cx="133350" cy="762000"/>
          </a:xfrm>
          <a:prstGeom prst="rect">
            <a:avLst/>
          </a:prstGeom>
          <a:solidFill>
            <a:srgbClr val="B87333"/>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18" name="Rectangle 17">
            <a:extLst>
              <a:ext uri="{FF2B5EF4-FFF2-40B4-BE49-F238E27FC236}">
                <a16:creationId xmlns:a16="http://schemas.microsoft.com/office/drawing/2014/main" id="{55221250-72F0-48FF-92C0-DB6ADD792746}"/>
              </a:ext>
            </a:extLst>
          </p:cNvPr>
          <p:cNvSpPr>
            <a:spLocks noGrp="1"/>
          </p:cNvSpPr>
          <p:nvPr/>
        </p:nvSpPr>
        <p:spPr>
          <a:xfrm>
            <a:off x="2343150" y="2990850"/>
            <a:ext cx="133350" cy="762000"/>
          </a:xfrm>
          <a:prstGeom prst="rect">
            <a:avLst/>
          </a:prstGeom>
          <a:solidFill>
            <a:srgbClr val="B87333"/>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19" name="Rectangle 18">
            <a:extLst>
              <a:ext uri="{FF2B5EF4-FFF2-40B4-BE49-F238E27FC236}">
                <a16:creationId xmlns:a16="http://schemas.microsoft.com/office/drawing/2014/main" id="{72F86A24-295C-4C32-827E-1873595737ED}"/>
              </a:ext>
            </a:extLst>
          </p:cNvPr>
          <p:cNvSpPr>
            <a:spLocks noGrp="1"/>
          </p:cNvSpPr>
          <p:nvPr/>
        </p:nvSpPr>
        <p:spPr>
          <a:xfrm>
            <a:off x="2590800" y="2990850"/>
            <a:ext cx="133350" cy="762000"/>
          </a:xfrm>
          <a:prstGeom prst="rect">
            <a:avLst/>
          </a:prstGeom>
          <a:solidFill>
            <a:srgbClr val="B87333"/>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20" name="Rectangle 19">
            <a:extLst>
              <a:ext uri="{FF2B5EF4-FFF2-40B4-BE49-F238E27FC236}">
                <a16:creationId xmlns:a16="http://schemas.microsoft.com/office/drawing/2014/main" id="{8897F8C8-DC34-490C-B034-788585C55E89}"/>
              </a:ext>
            </a:extLst>
          </p:cNvPr>
          <p:cNvSpPr>
            <a:spLocks noGrp="1"/>
          </p:cNvSpPr>
          <p:nvPr/>
        </p:nvSpPr>
        <p:spPr>
          <a:xfrm>
            <a:off x="2838450" y="2990850"/>
            <a:ext cx="133350" cy="762000"/>
          </a:xfrm>
          <a:prstGeom prst="rect">
            <a:avLst/>
          </a:prstGeom>
          <a:solidFill>
            <a:srgbClr val="B87333"/>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21" name="Rectangle 20">
            <a:extLst>
              <a:ext uri="{FF2B5EF4-FFF2-40B4-BE49-F238E27FC236}">
                <a16:creationId xmlns:a16="http://schemas.microsoft.com/office/drawing/2014/main" id="{48CB154D-DD06-4845-971A-AF42BD58ADC4}"/>
              </a:ext>
            </a:extLst>
          </p:cNvPr>
          <p:cNvSpPr>
            <a:spLocks noGrp="1"/>
          </p:cNvSpPr>
          <p:nvPr/>
        </p:nvSpPr>
        <p:spPr>
          <a:xfrm>
            <a:off x="1428750" y="3752850"/>
            <a:ext cx="1905000" cy="171450"/>
          </a:xfrm>
          <a:prstGeom prst="rect">
            <a:avLst/>
          </a:prstGeom>
          <a:solidFill>
            <a:srgbClr val="B87333"/>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22" name="Rectangle 21">
            <a:extLst>
              <a:ext uri="{FF2B5EF4-FFF2-40B4-BE49-F238E27FC236}">
                <a16:creationId xmlns:a16="http://schemas.microsoft.com/office/drawing/2014/main" id="{1663BEF8-50B8-4872-A767-E25C14049559}"/>
              </a:ext>
            </a:extLst>
          </p:cNvPr>
          <p:cNvSpPr>
            <a:spLocks noGrp="1"/>
          </p:cNvSpPr>
          <p:nvPr/>
        </p:nvSpPr>
        <p:spPr>
          <a:xfrm>
            <a:off x="933450" y="4229100"/>
            <a:ext cx="272415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38" b="0">
                <a:solidFill>
                  <a:srgbClr val="263241"/>
                </a:solidFill>
                <a:latin typeface="Aptos"/>
                <a:ea typeface="Aptos"/>
                <a:cs typeface="Aptos"/>
              </a:defRPr>
            </a:pPr>
            <a:r>
              <a:rPr sz="938" b="0">
                <a:solidFill>
                  <a:schemeClr val="tx1">
                    <a:lumMod val="95000"/>
                    <a:lumOff val="5000"/>
                  </a:schemeClr>
                </a:solidFill>
                <a:latin typeface="Century Schoolbook" panose="02040604050505020304" pitchFamily="18" charset="0"/>
                <a:ea typeface="Aptos"/>
                <a:cs typeface="Aptos"/>
              </a:rPr>
              <a:t>Rejected: natural convection is insufficient for 100 W, and copper is heavy.</a:t>
            </a:r>
          </a:p>
        </p:txBody>
      </p:sp>
      <p:sp>
        <p:nvSpPr>
          <p:cNvPr id="23" name="Rectangle 22">
            <a:extLst>
              <a:ext uri="{FF2B5EF4-FFF2-40B4-BE49-F238E27FC236}">
                <a16:creationId xmlns:a16="http://schemas.microsoft.com/office/drawing/2014/main" id="{391AF16A-0F8B-4CA5-BD1A-9863CA8F56BA}"/>
              </a:ext>
            </a:extLst>
          </p:cNvPr>
          <p:cNvSpPr>
            <a:spLocks noGrp="1"/>
          </p:cNvSpPr>
          <p:nvPr/>
        </p:nvSpPr>
        <p:spPr>
          <a:xfrm>
            <a:off x="4419600" y="1619250"/>
            <a:ext cx="3219450" cy="3219450"/>
          </a:xfrm>
          <a:prstGeom prst="rect">
            <a:avLst/>
          </a:prstGeom>
          <a:solidFill>
            <a:srgbClr val="FFFFFF"/>
          </a:solidFill>
          <a:ln w="9525">
            <a:solidFill>
              <a:srgbClr val="CBD5E1"/>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24" name="Rectangle 23">
            <a:extLst>
              <a:ext uri="{FF2B5EF4-FFF2-40B4-BE49-F238E27FC236}">
                <a16:creationId xmlns:a16="http://schemas.microsoft.com/office/drawing/2014/main" id="{0DCC7E2C-07A7-4B61-92D7-F89104D59DAF}"/>
              </a:ext>
            </a:extLst>
          </p:cNvPr>
          <p:cNvSpPr>
            <a:spLocks noGrp="1"/>
          </p:cNvSpPr>
          <p:nvPr/>
        </p:nvSpPr>
        <p:spPr>
          <a:xfrm>
            <a:off x="4419600" y="1619250"/>
            <a:ext cx="3219450" cy="28575"/>
          </a:xfrm>
          <a:prstGeom prst="rect">
            <a:avLst/>
          </a:prstGeom>
          <a:solidFill>
            <a:srgbClr val="B7791F"/>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25" name="Rectangle 24">
            <a:extLst>
              <a:ext uri="{FF2B5EF4-FFF2-40B4-BE49-F238E27FC236}">
                <a16:creationId xmlns:a16="http://schemas.microsoft.com/office/drawing/2014/main" id="{44BBEBC5-269D-4089-AF44-89967B48068E}"/>
              </a:ext>
            </a:extLst>
          </p:cNvPr>
          <p:cNvSpPr>
            <a:spLocks noGrp="1"/>
          </p:cNvSpPr>
          <p:nvPr/>
        </p:nvSpPr>
        <p:spPr>
          <a:xfrm>
            <a:off x="4591050" y="1790700"/>
            <a:ext cx="2876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11827"/>
                </a:solidFill>
                <a:latin typeface="Aptos"/>
                <a:ea typeface="Aptos"/>
                <a:cs typeface="Aptos"/>
              </a:defRPr>
            </a:pPr>
            <a:r>
              <a:rPr sz="1125" b="1">
                <a:solidFill>
                  <a:schemeClr val="tx1">
                    <a:lumMod val="95000"/>
                    <a:lumOff val="5000"/>
                  </a:schemeClr>
                </a:solidFill>
                <a:latin typeface="Century Schoolbook" panose="02040604050505020304" pitchFamily="18" charset="0"/>
                <a:ea typeface="Aptos"/>
                <a:cs typeface="Aptos"/>
              </a:rPr>
              <a:t>Concept B</a:t>
            </a:r>
          </a:p>
        </p:txBody>
      </p:sp>
      <p:sp>
        <p:nvSpPr>
          <p:cNvPr id="26" name="Rectangle 25">
            <a:extLst>
              <a:ext uri="{FF2B5EF4-FFF2-40B4-BE49-F238E27FC236}">
                <a16:creationId xmlns:a16="http://schemas.microsoft.com/office/drawing/2014/main" id="{ECE89ED7-4149-4261-A0AE-79080379454D}"/>
              </a:ext>
            </a:extLst>
          </p:cNvPr>
          <p:cNvSpPr>
            <a:spLocks noGrp="1"/>
          </p:cNvSpPr>
          <p:nvPr/>
        </p:nvSpPr>
        <p:spPr>
          <a:xfrm>
            <a:off x="4591050" y="2133600"/>
            <a:ext cx="2876550" cy="2552700"/>
          </a:xfrm>
          <a:prstGeom prst="rect">
            <a:avLst/>
          </a:prstGeom>
          <a:solidFill>
            <a:srgbClr val="000000">
              <a:alpha val="0"/>
            </a:srgbClr>
          </a:solidFill>
          <a:ln w="0">
            <a:solidFill>
              <a:srgbClr val="000000">
                <a:alpha val="0"/>
              </a:srgbClr>
            </a:solidFill>
            <a:prstDash val="solid"/>
          </a:ln>
        </p:spPr>
        <p:txBody>
          <a:bodyPr lIns="0" tIns="0" rIns="0" bIns="0" anchor="t"/>
          <a:lstStyle/>
          <a:p>
            <a:endParaRPr>
              <a:solidFill>
                <a:schemeClr val="tx1">
                  <a:lumMod val="95000"/>
                  <a:lumOff val="5000"/>
                </a:schemeClr>
              </a:solidFill>
              <a:latin typeface="Century Schoolbook" panose="02040604050505020304" pitchFamily="18" charset="0"/>
            </a:endParaRPr>
          </a:p>
        </p:txBody>
      </p:sp>
      <p:sp>
        <p:nvSpPr>
          <p:cNvPr id="27" name="Rectangle 26">
            <a:extLst>
              <a:ext uri="{FF2B5EF4-FFF2-40B4-BE49-F238E27FC236}">
                <a16:creationId xmlns:a16="http://schemas.microsoft.com/office/drawing/2014/main" id="{595BCC0E-2B31-49C9-85DD-EC4240888F54}"/>
              </a:ext>
            </a:extLst>
          </p:cNvPr>
          <p:cNvSpPr>
            <a:spLocks noGrp="1"/>
          </p:cNvSpPr>
          <p:nvPr/>
        </p:nvSpPr>
        <p:spPr>
          <a:xfrm>
            <a:off x="4629150" y="2114550"/>
            <a:ext cx="280035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425" b="1">
                <a:solidFill>
                  <a:srgbClr val="111827"/>
                </a:solidFill>
                <a:latin typeface="Georgia"/>
                <a:ea typeface="Georgia"/>
                <a:cs typeface="Georgia"/>
              </a:defRPr>
            </a:pPr>
            <a:r>
              <a:rPr sz="1425" b="1">
                <a:solidFill>
                  <a:schemeClr val="tx1">
                    <a:lumMod val="95000"/>
                    <a:lumOff val="5000"/>
                  </a:schemeClr>
                </a:solidFill>
                <a:latin typeface="Century Schoolbook" panose="02040604050505020304" pitchFamily="18" charset="0"/>
                <a:ea typeface="Georgia"/>
                <a:cs typeface="Georgia"/>
              </a:rPr>
              <a:t>Aluminum Folded-Fin</a:t>
            </a:r>
          </a:p>
          <a:p>
            <a:pPr algn="ctr">
              <a:defRPr sz="1425" b="1">
                <a:solidFill>
                  <a:srgbClr val="111827"/>
                </a:solidFill>
                <a:latin typeface="Georgia"/>
                <a:ea typeface="Georgia"/>
                <a:cs typeface="Georgia"/>
              </a:defRPr>
            </a:pPr>
            <a:r>
              <a:rPr sz="1425" b="1">
                <a:solidFill>
                  <a:schemeClr val="tx1">
                    <a:lumMod val="95000"/>
                    <a:lumOff val="5000"/>
                  </a:schemeClr>
                </a:solidFill>
                <a:latin typeface="Century Schoolbook" panose="02040604050505020304" pitchFamily="18" charset="0"/>
                <a:ea typeface="Georgia"/>
                <a:cs typeface="Georgia"/>
              </a:rPr>
              <a:t>with Heat Pipes</a:t>
            </a:r>
          </a:p>
        </p:txBody>
      </p:sp>
      <p:sp>
        <p:nvSpPr>
          <p:cNvPr id="28" name="Rectangle 27">
            <a:extLst>
              <a:ext uri="{FF2B5EF4-FFF2-40B4-BE49-F238E27FC236}">
                <a16:creationId xmlns:a16="http://schemas.microsoft.com/office/drawing/2014/main" id="{34BD83A0-A238-47EC-B8B1-7FBEE265D75A}"/>
              </a:ext>
            </a:extLst>
          </p:cNvPr>
          <p:cNvSpPr>
            <a:spLocks noGrp="1"/>
          </p:cNvSpPr>
          <p:nvPr/>
        </p:nvSpPr>
        <p:spPr>
          <a:xfrm>
            <a:off x="5105400" y="3009900"/>
            <a:ext cx="95250" cy="742950"/>
          </a:xfrm>
          <a:prstGeom prst="rect">
            <a:avLst/>
          </a:prstGeom>
          <a:solidFill>
            <a:srgbClr val="94A3B8"/>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29" name="Rectangle 28">
            <a:extLst>
              <a:ext uri="{FF2B5EF4-FFF2-40B4-BE49-F238E27FC236}">
                <a16:creationId xmlns:a16="http://schemas.microsoft.com/office/drawing/2014/main" id="{F14C899E-5D25-4425-BC6D-1E3CA4260A47}"/>
              </a:ext>
            </a:extLst>
          </p:cNvPr>
          <p:cNvSpPr>
            <a:spLocks noGrp="1"/>
          </p:cNvSpPr>
          <p:nvPr/>
        </p:nvSpPr>
        <p:spPr>
          <a:xfrm>
            <a:off x="5334000" y="3009900"/>
            <a:ext cx="95250" cy="742950"/>
          </a:xfrm>
          <a:prstGeom prst="rect">
            <a:avLst/>
          </a:prstGeom>
          <a:solidFill>
            <a:srgbClr val="94A3B8"/>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30" name="Rectangle 29">
            <a:extLst>
              <a:ext uri="{FF2B5EF4-FFF2-40B4-BE49-F238E27FC236}">
                <a16:creationId xmlns:a16="http://schemas.microsoft.com/office/drawing/2014/main" id="{E6513059-F23D-48F2-A23E-5FAC28D14657}"/>
              </a:ext>
            </a:extLst>
          </p:cNvPr>
          <p:cNvSpPr>
            <a:spLocks noGrp="1"/>
          </p:cNvSpPr>
          <p:nvPr/>
        </p:nvSpPr>
        <p:spPr>
          <a:xfrm>
            <a:off x="5562600" y="3009900"/>
            <a:ext cx="95250" cy="742950"/>
          </a:xfrm>
          <a:prstGeom prst="rect">
            <a:avLst/>
          </a:prstGeom>
          <a:solidFill>
            <a:srgbClr val="94A3B8"/>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31" name="Rectangle 30">
            <a:extLst>
              <a:ext uri="{FF2B5EF4-FFF2-40B4-BE49-F238E27FC236}">
                <a16:creationId xmlns:a16="http://schemas.microsoft.com/office/drawing/2014/main" id="{D773843D-7411-483A-957E-C4680ADC2879}"/>
              </a:ext>
            </a:extLst>
          </p:cNvPr>
          <p:cNvSpPr>
            <a:spLocks noGrp="1"/>
          </p:cNvSpPr>
          <p:nvPr/>
        </p:nvSpPr>
        <p:spPr>
          <a:xfrm>
            <a:off x="5791200" y="3009900"/>
            <a:ext cx="95250" cy="742950"/>
          </a:xfrm>
          <a:prstGeom prst="rect">
            <a:avLst/>
          </a:prstGeom>
          <a:solidFill>
            <a:srgbClr val="94A3B8"/>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32" name="Rectangle 31">
            <a:extLst>
              <a:ext uri="{FF2B5EF4-FFF2-40B4-BE49-F238E27FC236}">
                <a16:creationId xmlns:a16="http://schemas.microsoft.com/office/drawing/2014/main" id="{4A265763-3810-4A50-9616-D2065A5DECB0}"/>
              </a:ext>
            </a:extLst>
          </p:cNvPr>
          <p:cNvSpPr>
            <a:spLocks noGrp="1"/>
          </p:cNvSpPr>
          <p:nvPr/>
        </p:nvSpPr>
        <p:spPr>
          <a:xfrm>
            <a:off x="6019800" y="3009900"/>
            <a:ext cx="95250" cy="742950"/>
          </a:xfrm>
          <a:prstGeom prst="rect">
            <a:avLst/>
          </a:prstGeom>
          <a:solidFill>
            <a:srgbClr val="94A3B8"/>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33" name="Rectangle 32">
            <a:extLst>
              <a:ext uri="{FF2B5EF4-FFF2-40B4-BE49-F238E27FC236}">
                <a16:creationId xmlns:a16="http://schemas.microsoft.com/office/drawing/2014/main" id="{C32E2855-F2E8-4E2F-A69B-96992823D3EC}"/>
              </a:ext>
            </a:extLst>
          </p:cNvPr>
          <p:cNvSpPr>
            <a:spLocks noGrp="1"/>
          </p:cNvSpPr>
          <p:nvPr/>
        </p:nvSpPr>
        <p:spPr>
          <a:xfrm>
            <a:off x="6248400" y="3009900"/>
            <a:ext cx="95250" cy="742950"/>
          </a:xfrm>
          <a:prstGeom prst="rect">
            <a:avLst/>
          </a:prstGeom>
          <a:solidFill>
            <a:srgbClr val="94A3B8"/>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34" name="Rectangle 33">
            <a:extLst>
              <a:ext uri="{FF2B5EF4-FFF2-40B4-BE49-F238E27FC236}">
                <a16:creationId xmlns:a16="http://schemas.microsoft.com/office/drawing/2014/main" id="{8583BC41-5503-469D-AD32-C5886B7A7E26}"/>
              </a:ext>
            </a:extLst>
          </p:cNvPr>
          <p:cNvSpPr>
            <a:spLocks noGrp="1"/>
          </p:cNvSpPr>
          <p:nvPr/>
        </p:nvSpPr>
        <p:spPr>
          <a:xfrm>
            <a:off x="6477000" y="3009900"/>
            <a:ext cx="95250" cy="742950"/>
          </a:xfrm>
          <a:prstGeom prst="rect">
            <a:avLst/>
          </a:prstGeom>
          <a:solidFill>
            <a:srgbClr val="94A3B8"/>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35" name="Rectangle 34">
            <a:extLst>
              <a:ext uri="{FF2B5EF4-FFF2-40B4-BE49-F238E27FC236}">
                <a16:creationId xmlns:a16="http://schemas.microsoft.com/office/drawing/2014/main" id="{74196371-55DC-484D-8147-97EBD207573B}"/>
              </a:ext>
            </a:extLst>
          </p:cNvPr>
          <p:cNvSpPr>
            <a:spLocks noGrp="1"/>
          </p:cNvSpPr>
          <p:nvPr/>
        </p:nvSpPr>
        <p:spPr>
          <a:xfrm>
            <a:off x="6705600" y="3009900"/>
            <a:ext cx="95250" cy="742950"/>
          </a:xfrm>
          <a:prstGeom prst="rect">
            <a:avLst/>
          </a:prstGeom>
          <a:solidFill>
            <a:srgbClr val="94A3B8"/>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36" name="Rectangle 35">
            <a:extLst>
              <a:ext uri="{FF2B5EF4-FFF2-40B4-BE49-F238E27FC236}">
                <a16:creationId xmlns:a16="http://schemas.microsoft.com/office/drawing/2014/main" id="{CAB6EAF3-CE92-4473-A331-7BD38BE5FDCF}"/>
              </a:ext>
            </a:extLst>
          </p:cNvPr>
          <p:cNvSpPr>
            <a:spLocks noGrp="1"/>
          </p:cNvSpPr>
          <p:nvPr/>
        </p:nvSpPr>
        <p:spPr>
          <a:xfrm>
            <a:off x="6934200" y="3009900"/>
            <a:ext cx="95250" cy="742950"/>
          </a:xfrm>
          <a:prstGeom prst="rect">
            <a:avLst/>
          </a:prstGeom>
          <a:solidFill>
            <a:srgbClr val="94A3B8"/>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37" name="Rectangle 36">
            <a:extLst>
              <a:ext uri="{FF2B5EF4-FFF2-40B4-BE49-F238E27FC236}">
                <a16:creationId xmlns:a16="http://schemas.microsoft.com/office/drawing/2014/main" id="{4FDDAF9F-648B-46E0-BDC2-4C4819F6A67B}"/>
              </a:ext>
            </a:extLst>
          </p:cNvPr>
          <p:cNvSpPr>
            <a:spLocks noGrp="1"/>
          </p:cNvSpPr>
          <p:nvPr/>
        </p:nvSpPr>
        <p:spPr>
          <a:xfrm>
            <a:off x="5219700" y="3714750"/>
            <a:ext cx="1714500" cy="171450"/>
          </a:xfrm>
          <a:prstGeom prst="rect">
            <a:avLst/>
          </a:prstGeom>
          <a:solidFill>
            <a:srgbClr val="94A3B8"/>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38" name="Rectangle 37">
            <a:extLst>
              <a:ext uri="{FF2B5EF4-FFF2-40B4-BE49-F238E27FC236}">
                <a16:creationId xmlns:a16="http://schemas.microsoft.com/office/drawing/2014/main" id="{2D45E579-C15F-4F28-B728-8334A9D30E6D}"/>
              </a:ext>
            </a:extLst>
          </p:cNvPr>
          <p:cNvSpPr>
            <a:spLocks noGrp="1"/>
          </p:cNvSpPr>
          <p:nvPr/>
        </p:nvSpPr>
        <p:spPr>
          <a:xfrm>
            <a:off x="5181600" y="3314700"/>
            <a:ext cx="1809750" cy="38100"/>
          </a:xfrm>
          <a:prstGeom prst="rect">
            <a:avLst/>
          </a:prstGeom>
          <a:solidFill>
            <a:srgbClr val="B7791F"/>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39" name="Rectangle 38">
            <a:extLst>
              <a:ext uri="{FF2B5EF4-FFF2-40B4-BE49-F238E27FC236}">
                <a16:creationId xmlns:a16="http://schemas.microsoft.com/office/drawing/2014/main" id="{3588AA50-645D-4FBC-BC50-ED9CF5474BCE}"/>
              </a:ext>
            </a:extLst>
          </p:cNvPr>
          <p:cNvSpPr>
            <a:spLocks noGrp="1"/>
          </p:cNvSpPr>
          <p:nvPr/>
        </p:nvSpPr>
        <p:spPr>
          <a:xfrm>
            <a:off x="5181600" y="3543300"/>
            <a:ext cx="1809750" cy="38100"/>
          </a:xfrm>
          <a:prstGeom prst="rect">
            <a:avLst/>
          </a:prstGeom>
          <a:solidFill>
            <a:srgbClr val="B7791F"/>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40" name="Rectangle 39">
            <a:extLst>
              <a:ext uri="{FF2B5EF4-FFF2-40B4-BE49-F238E27FC236}">
                <a16:creationId xmlns:a16="http://schemas.microsoft.com/office/drawing/2014/main" id="{8270A785-B6FC-4976-88BB-9A0015FEAB90}"/>
              </a:ext>
            </a:extLst>
          </p:cNvPr>
          <p:cNvSpPr>
            <a:spLocks noGrp="1"/>
          </p:cNvSpPr>
          <p:nvPr/>
        </p:nvSpPr>
        <p:spPr>
          <a:xfrm>
            <a:off x="4667250" y="4229100"/>
            <a:ext cx="272415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38" b="0">
                <a:solidFill>
                  <a:srgbClr val="263241"/>
                </a:solidFill>
                <a:latin typeface="Aptos"/>
                <a:ea typeface="Aptos"/>
                <a:cs typeface="Aptos"/>
              </a:defRPr>
            </a:pPr>
            <a:r>
              <a:rPr sz="938" b="0">
                <a:solidFill>
                  <a:schemeClr val="tx1">
                    <a:lumMod val="95000"/>
                    <a:lumOff val="5000"/>
                  </a:schemeClr>
                </a:solidFill>
                <a:latin typeface="Century Schoolbook" panose="02040604050505020304" pitchFamily="18" charset="0"/>
                <a:ea typeface="Aptos"/>
                <a:cs typeface="Aptos"/>
              </a:rPr>
              <a:t>Rejected: heat pipes improve spreading but add complexity, cost, and integration risk.</a:t>
            </a:r>
          </a:p>
        </p:txBody>
      </p:sp>
      <p:sp>
        <p:nvSpPr>
          <p:cNvPr id="41" name="Rectangle 40">
            <a:extLst>
              <a:ext uri="{FF2B5EF4-FFF2-40B4-BE49-F238E27FC236}">
                <a16:creationId xmlns:a16="http://schemas.microsoft.com/office/drawing/2014/main" id="{11A8678A-C91A-488B-9DB2-A5098FE1517B}"/>
              </a:ext>
            </a:extLst>
          </p:cNvPr>
          <p:cNvSpPr>
            <a:spLocks noGrp="1"/>
          </p:cNvSpPr>
          <p:nvPr/>
        </p:nvSpPr>
        <p:spPr>
          <a:xfrm>
            <a:off x="8153400" y="1619250"/>
            <a:ext cx="3219450" cy="3219450"/>
          </a:xfrm>
          <a:prstGeom prst="rect">
            <a:avLst/>
          </a:prstGeom>
          <a:solidFill>
            <a:srgbClr val="FFFFFF"/>
          </a:solidFill>
          <a:ln w="9525">
            <a:solidFill>
              <a:srgbClr val="CBD5E1"/>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42" name="Rectangle 41">
            <a:extLst>
              <a:ext uri="{FF2B5EF4-FFF2-40B4-BE49-F238E27FC236}">
                <a16:creationId xmlns:a16="http://schemas.microsoft.com/office/drawing/2014/main" id="{59DB3DD1-A455-4526-AEA5-777806C2C7D3}"/>
              </a:ext>
            </a:extLst>
          </p:cNvPr>
          <p:cNvSpPr>
            <a:spLocks noGrp="1"/>
          </p:cNvSpPr>
          <p:nvPr/>
        </p:nvSpPr>
        <p:spPr>
          <a:xfrm>
            <a:off x="8153400" y="1619250"/>
            <a:ext cx="3219450" cy="28575"/>
          </a:xfrm>
          <a:prstGeom prst="rect">
            <a:avLst/>
          </a:prstGeom>
          <a:solidFill>
            <a:srgbClr val="047857"/>
          </a:solidFill>
          <a:ln w="0">
            <a:solidFill>
              <a:srgbClr val="000000">
                <a:alpha val="0"/>
              </a:srgbClr>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43" name="Rectangle 42">
            <a:extLst>
              <a:ext uri="{FF2B5EF4-FFF2-40B4-BE49-F238E27FC236}">
                <a16:creationId xmlns:a16="http://schemas.microsoft.com/office/drawing/2014/main" id="{8EFB5378-CC85-4046-9974-AC102795A65E}"/>
              </a:ext>
            </a:extLst>
          </p:cNvPr>
          <p:cNvSpPr>
            <a:spLocks noGrp="1"/>
          </p:cNvSpPr>
          <p:nvPr/>
        </p:nvSpPr>
        <p:spPr>
          <a:xfrm>
            <a:off x="8324850" y="1790700"/>
            <a:ext cx="28765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11827"/>
                </a:solidFill>
                <a:latin typeface="Aptos"/>
                <a:ea typeface="Aptos"/>
                <a:cs typeface="Aptos"/>
              </a:defRPr>
            </a:pPr>
            <a:r>
              <a:rPr sz="1125" b="1">
                <a:solidFill>
                  <a:schemeClr val="tx1">
                    <a:lumMod val="95000"/>
                    <a:lumOff val="5000"/>
                  </a:schemeClr>
                </a:solidFill>
                <a:latin typeface="Century Schoolbook" panose="02040604050505020304" pitchFamily="18" charset="0"/>
                <a:ea typeface="Aptos"/>
                <a:cs typeface="Aptos"/>
              </a:rPr>
              <a:t>Concept C</a:t>
            </a:r>
          </a:p>
        </p:txBody>
      </p:sp>
      <p:sp>
        <p:nvSpPr>
          <p:cNvPr id="44" name="Rectangle 43">
            <a:extLst>
              <a:ext uri="{FF2B5EF4-FFF2-40B4-BE49-F238E27FC236}">
                <a16:creationId xmlns:a16="http://schemas.microsoft.com/office/drawing/2014/main" id="{B9E5CF33-37C3-4266-BB6D-F222AE3E35BC}"/>
              </a:ext>
            </a:extLst>
          </p:cNvPr>
          <p:cNvSpPr>
            <a:spLocks noGrp="1"/>
          </p:cNvSpPr>
          <p:nvPr/>
        </p:nvSpPr>
        <p:spPr>
          <a:xfrm>
            <a:off x="8324850" y="2133600"/>
            <a:ext cx="2876550" cy="2552700"/>
          </a:xfrm>
          <a:prstGeom prst="rect">
            <a:avLst/>
          </a:prstGeom>
          <a:solidFill>
            <a:srgbClr val="000000">
              <a:alpha val="0"/>
            </a:srgbClr>
          </a:solidFill>
          <a:ln w="0">
            <a:solidFill>
              <a:srgbClr val="000000">
                <a:alpha val="0"/>
              </a:srgbClr>
            </a:solidFill>
            <a:prstDash val="solid"/>
          </a:ln>
        </p:spPr>
        <p:txBody>
          <a:bodyPr lIns="0" tIns="0" rIns="0" bIns="0" anchor="t"/>
          <a:lstStyle/>
          <a:p>
            <a:endParaRPr>
              <a:solidFill>
                <a:schemeClr val="tx1">
                  <a:lumMod val="95000"/>
                  <a:lumOff val="5000"/>
                </a:schemeClr>
              </a:solidFill>
              <a:latin typeface="Century Schoolbook" panose="02040604050505020304" pitchFamily="18" charset="0"/>
            </a:endParaRPr>
          </a:p>
        </p:txBody>
      </p:sp>
      <p:sp>
        <p:nvSpPr>
          <p:cNvPr id="45" name="Rectangle 44">
            <a:extLst>
              <a:ext uri="{FF2B5EF4-FFF2-40B4-BE49-F238E27FC236}">
                <a16:creationId xmlns:a16="http://schemas.microsoft.com/office/drawing/2014/main" id="{B0028A59-DB3A-4C66-9D50-21161B4DF571}"/>
              </a:ext>
            </a:extLst>
          </p:cNvPr>
          <p:cNvSpPr>
            <a:spLocks noGrp="1"/>
          </p:cNvSpPr>
          <p:nvPr/>
        </p:nvSpPr>
        <p:spPr>
          <a:xfrm>
            <a:off x="8362950" y="2114550"/>
            <a:ext cx="280035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425" b="1">
                <a:solidFill>
                  <a:srgbClr val="111827"/>
                </a:solidFill>
                <a:latin typeface="Georgia"/>
                <a:ea typeface="Georgia"/>
                <a:cs typeface="Georgia"/>
              </a:defRPr>
            </a:pPr>
            <a:r>
              <a:rPr sz="1425" b="1">
                <a:solidFill>
                  <a:schemeClr val="tx1">
                    <a:lumMod val="95000"/>
                    <a:lumOff val="5000"/>
                  </a:schemeClr>
                </a:solidFill>
                <a:latin typeface="Century Schoolbook" panose="02040604050505020304" pitchFamily="18" charset="0"/>
                <a:ea typeface="Georgia"/>
                <a:cs typeface="Georgia"/>
              </a:rPr>
              <a:t>Extruded Al-6061 Plate-Fin /</a:t>
            </a:r>
          </a:p>
          <a:p>
            <a:pPr algn="ctr">
              <a:defRPr sz="1425" b="1">
                <a:solidFill>
                  <a:srgbClr val="111827"/>
                </a:solidFill>
                <a:latin typeface="Georgia"/>
                <a:ea typeface="Georgia"/>
                <a:cs typeface="Georgia"/>
              </a:defRPr>
            </a:pPr>
            <a:r>
              <a:rPr sz="1425" b="1">
                <a:solidFill>
                  <a:schemeClr val="tx1">
                    <a:lumMod val="95000"/>
                    <a:lumOff val="5000"/>
                  </a:schemeClr>
                </a:solidFill>
                <a:latin typeface="Century Schoolbook" panose="02040604050505020304" pitchFamily="18" charset="0"/>
                <a:ea typeface="Georgia"/>
                <a:cs typeface="Georgia"/>
              </a:rPr>
              <a:t>Forced Convection</a:t>
            </a:r>
          </a:p>
        </p:txBody>
      </p:sp>
      <p:sp>
        <p:nvSpPr>
          <p:cNvPr id="46" name="Rectangle 45">
            <a:extLst>
              <a:ext uri="{FF2B5EF4-FFF2-40B4-BE49-F238E27FC236}">
                <a16:creationId xmlns:a16="http://schemas.microsoft.com/office/drawing/2014/main" id="{7F622CDD-E120-4DDF-9604-C119227704B7}"/>
              </a:ext>
            </a:extLst>
          </p:cNvPr>
          <p:cNvSpPr>
            <a:spLocks noGrp="1"/>
          </p:cNvSpPr>
          <p:nvPr/>
        </p:nvSpPr>
        <p:spPr>
          <a:xfrm>
            <a:off x="8724900" y="3829050"/>
            <a:ext cx="2095500" cy="152400"/>
          </a:xfrm>
          <a:prstGeom prst="rect">
            <a:avLst/>
          </a:prstGeom>
          <a:solidFill>
            <a:srgbClr val="CBD5E1"/>
          </a:solidFill>
          <a:ln w="9525">
            <a:solidFill>
              <a:srgbClr val="94A3B8"/>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47" name="Rectangle 46">
            <a:extLst>
              <a:ext uri="{FF2B5EF4-FFF2-40B4-BE49-F238E27FC236}">
                <a16:creationId xmlns:a16="http://schemas.microsoft.com/office/drawing/2014/main" id="{FE35CAB3-5EBE-4F3D-9D2A-C3E89D288573}"/>
              </a:ext>
            </a:extLst>
          </p:cNvPr>
          <p:cNvSpPr>
            <a:spLocks noGrp="1"/>
          </p:cNvSpPr>
          <p:nvPr/>
        </p:nvSpPr>
        <p:spPr>
          <a:xfrm>
            <a:off x="8801940" y="2952750"/>
            <a:ext cx="41692" cy="876300"/>
          </a:xfrm>
          <a:prstGeom prst="rect">
            <a:avLst/>
          </a:prstGeom>
          <a:solidFill>
            <a:srgbClr val="60A5FA"/>
          </a:solidFill>
          <a:ln w="0">
            <a:solidFill>
              <a:srgbClr val="FFFFFF"/>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48" name="Rectangle 47">
            <a:extLst>
              <a:ext uri="{FF2B5EF4-FFF2-40B4-BE49-F238E27FC236}">
                <a16:creationId xmlns:a16="http://schemas.microsoft.com/office/drawing/2014/main" id="{78227DCD-548F-45B1-BEF8-7AA2B9246E4E}"/>
              </a:ext>
            </a:extLst>
          </p:cNvPr>
          <p:cNvSpPr>
            <a:spLocks noGrp="1"/>
          </p:cNvSpPr>
          <p:nvPr/>
        </p:nvSpPr>
        <p:spPr>
          <a:xfrm>
            <a:off x="8920673" y="2952750"/>
            <a:ext cx="41692" cy="876300"/>
          </a:xfrm>
          <a:prstGeom prst="rect">
            <a:avLst/>
          </a:prstGeom>
          <a:solidFill>
            <a:srgbClr val="1D4ED8"/>
          </a:solidFill>
          <a:ln w="0">
            <a:solidFill>
              <a:srgbClr val="FFFFFF"/>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49" name="Rectangle 48">
            <a:extLst>
              <a:ext uri="{FF2B5EF4-FFF2-40B4-BE49-F238E27FC236}">
                <a16:creationId xmlns:a16="http://schemas.microsoft.com/office/drawing/2014/main" id="{56A6F3E6-CBD8-42CA-93D0-AC711E9CEE62}"/>
              </a:ext>
            </a:extLst>
          </p:cNvPr>
          <p:cNvSpPr>
            <a:spLocks noGrp="1"/>
          </p:cNvSpPr>
          <p:nvPr/>
        </p:nvSpPr>
        <p:spPr>
          <a:xfrm>
            <a:off x="9039406" y="2952750"/>
            <a:ext cx="41692" cy="876300"/>
          </a:xfrm>
          <a:prstGeom prst="rect">
            <a:avLst/>
          </a:prstGeom>
          <a:solidFill>
            <a:srgbClr val="60A5FA"/>
          </a:solidFill>
          <a:ln w="0">
            <a:solidFill>
              <a:srgbClr val="FFFFFF"/>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50" name="Rectangle 49">
            <a:extLst>
              <a:ext uri="{FF2B5EF4-FFF2-40B4-BE49-F238E27FC236}">
                <a16:creationId xmlns:a16="http://schemas.microsoft.com/office/drawing/2014/main" id="{5911C162-8F1A-422D-AC15-B3263426FC20}"/>
              </a:ext>
            </a:extLst>
          </p:cNvPr>
          <p:cNvSpPr>
            <a:spLocks noGrp="1"/>
          </p:cNvSpPr>
          <p:nvPr/>
        </p:nvSpPr>
        <p:spPr>
          <a:xfrm>
            <a:off x="9158139" y="2952750"/>
            <a:ext cx="41692" cy="876300"/>
          </a:xfrm>
          <a:prstGeom prst="rect">
            <a:avLst/>
          </a:prstGeom>
          <a:solidFill>
            <a:srgbClr val="1D4ED8"/>
          </a:solidFill>
          <a:ln w="0">
            <a:solidFill>
              <a:srgbClr val="FFFFFF"/>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51" name="Rectangle 50">
            <a:extLst>
              <a:ext uri="{FF2B5EF4-FFF2-40B4-BE49-F238E27FC236}">
                <a16:creationId xmlns:a16="http://schemas.microsoft.com/office/drawing/2014/main" id="{C5D52BDE-17EA-4C78-BCBD-F9C6F4CC342D}"/>
              </a:ext>
            </a:extLst>
          </p:cNvPr>
          <p:cNvSpPr>
            <a:spLocks noGrp="1"/>
          </p:cNvSpPr>
          <p:nvPr/>
        </p:nvSpPr>
        <p:spPr>
          <a:xfrm>
            <a:off x="9276872" y="2952750"/>
            <a:ext cx="41692" cy="876300"/>
          </a:xfrm>
          <a:prstGeom prst="rect">
            <a:avLst/>
          </a:prstGeom>
          <a:solidFill>
            <a:srgbClr val="60A5FA"/>
          </a:solidFill>
          <a:ln w="0">
            <a:solidFill>
              <a:srgbClr val="FFFFFF"/>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52" name="Rectangle 51">
            <a:extLst>
              <a:ext uri="{FF2B5EF4-FFF2-40B4-BE49-F238E27FC236}">
                <a16:creationId xmlns:a16="http://schemas.microsoft.com/office/drawing/2014/main" id="{A8725586-29DC-4A53-8EDA-CD7599834CA4}"/>
              </a:ext>
            </a:extLst>
          </p:cNvPr>
          <p:cNvSpPr>
            <a:spLocks noGrp="1"/>
          </p:cNvSpPr>
          <p:nvPr/>
        </p:nvSpPr>
        <p:spPr>
          <a:xfrm>
            <a:off x="9395605" y="2952750"/>
            <a:ext cx="41692" cy="876300"/>
          </a:xfrm>
          <a:prstGeom prst="rect">
            <a:avLst/>
          </a:prstGeom>
          <a:solidFill>
            <a:srgbClr val="1D4ED8"/>
          </a:solidFill>
          <a:ln w="0">
            <a:solidFill>
              <a:srgbClr val="FFFFFF"/>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53" name="Rectangle 52">
            <a:extLst>
              <a:ext uri="{FF2B5EF4-FFF2-40B4-BE49-F238E27FC236}">
                <a16:creationId xmlns:a16="http://schemas.microsoft.com/office/drawing/2014/main" id="{EB855A73-6AC2-4339-A158-428D73FFFFA0}"/>
              </a:ext>
            </a:extLst>
          </p:cNvPr>
          <p:cNvSpPr>
            <a:spLocks noGrp="1"/>
          </p:cNvSpPr>
          <p:nvPr/>
        </p:nvSpPr>
        <p:spPr>
          <a:xfrm>
            <a:off x="9514338" y="2952750"/>
            <a:ext cx="41692" cy="876300"/>
          </a:xfrm>
          <a:prstGeom prst="rect">
            <a:avLst/>
          </a:prstGeom>
          <a:solidFill>
            <a:srgbClr val="60A5FA"/>
          </a:solidFill>
          <a:ln w="0">
            <a:solidFill>
              <a:srgbClr val="FFFFFF"/>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54" name="Rectangle 53">
            <a:extLst>
              <a:ext uri="{FF2B5EF4-FFF2-40B4-BE49-F238E27FC236}">
                <a16:creationId xmlns:a16="http://schemas.microsoft.com/office/drawing/2014/main" id="{8AF03380-ABE4-4F97-B4D1-D5448D177B23}"/>
              </a:ext>
            </a:extLst>
          </p:cNvPr>
          <p:cNvSpPr>
            <a:spLocks noGrp="1"/>
          </p:cNvSpPr>
          <p:nvPr/>
        </p:nvSpPr>
        <p:spPr>
          <a:xfrm>
            <a:off x="9633071" y="2952750"/>
            <a:ext cx="41692" cy="876300"/>
          </a:xfrm>
          <a:prstGeom prst="rect">
            <a:avLst/>
          </a:prstGeom>
          <a:solidFill>
            <a:srgbClr val="1D4ED8"/>
          </a:solidFill>
          <a:ln w="0">
            <a:solidFill>
              <a:srgbClr val="FFFFFF"/>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55" name="Rectangle 54">
            <a:extLst>
              <a:ext uri="{FF2B5EF4-FFF2-40B4-BE49-F238E27FC236}">
                <a16:creationId xmlns:a16="http://schemas.microsoft.com/office/drawing/2014/main" id="{B20E85AB-E02F-46C1-93B4-E8FCB509B72E}"/>
              </a:ext>
            </a:extLst>
          </p:cNvPr>
          <p:cNvSpPr>
            <a:spLocks noGrp="1"/>
          </p:cNvSpPr>
          <p:nvPr/>
        </p:nvSpPr>
        <p:spPr>
          <a:xfrm>
            <a:off x="9751804" y="2952750"/>
            <a:ext cx="41692" cy="876300"/>
          </a:xfrm>
          <a:prstGeom prst="rect">
            <a:avLst/>
          </a:prstGeom>
          <a:solidFill>
            <a:srgbClr val="60A5FA"/>
          </a:solidFill>
          <a:ln w="0">
            <a:solidFill>
              <a:srgbClr val="FFFFFF"/>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56" name="Rectangle 55">
            <a:extLst>
              <a:ext uri="{FF2B5EF4-FFF2-40B4-BE49-F238E27FC236}">
                <a16:creationId xmlns:a16="http://schemas.microsoft.com/office/drawing/2014/main" id="{DD88AA21-B1CA-49DE-B8E3-4ABE2761D786}"/>
              </a:ext>
            </a:extLst>
          </p:cNvPr>
          <p:cNvSpPr>
            <a:spLocks noGrp="1"/>
          </p:cNvSpPr>
          <p:nvPr/>
        </p:nvSpPr>
        <p:spPr>
          <a:xfrm>
            <a:off x="9870537" y="2952750"/>
            <a:ext cx="41692" cy="876300"/>
          </a:xfrm>
          <a:prstGeom prst="rect">
            <a:avLst/>
          </a:prstGeom>
          <a:solidFill>
            <a:srgbClr val="1D4ED8"/>
          </a:solidFill>
          <a:ln w="0">
            <a:solidFill>
              <a:srgbClr val="FFFFFF"/>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57" name="Rectangle 56">
            <a:extLst>
              <a:ext uri="{FF2B5EF4-FFF2-40B4-BE49-F238E27FC236}">
                <a16:creationId xmlns:a16="http://schemas.microsoft.com/office/drawing/2014/main" id="{32E11F25-920F-4136-9601-DA023D813A8E}"/>
              </a:ext>
            </a:extLst>
          </p:cNvPr>
          <p:cNvSpPr>
            <a:spLocks noGrp="1"/>
          </p:cNvSpPr>
          <p:nvPr/>
        </p:nvSpPr>
        <p:spPr>
          <a:xfrm>
            <a:off x="9989270" y="2952750"/>
            <a:ext cx="41692" cy="876300"/>
          </a:xfrm>
          <a:prstGeom prst="rect">
            <a:avLst/>
          </a:prstGeom>
          <a:solidFill>
            <a:srgbClr val="60A5FA"/>
          </a:solidFill>
          <a:ln w="0">
            <a:solidFill>
              <a:srgbClr val="FFFFFF"/>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58" name="Rectangle 57">
            <a:extLst>
              <a:ext uri="{FF2B5EF4-FFF2-40B4-BE49-F238E27FC236}">
                <a16:creationId xmlns:a16="http://schemas.microsoft.com/office/drawing/2014/main" id="{24CA83A1-87FE-4DAA-B4C4-D38C09AEBEC1}"/>
              </a:ext>
            </a:extLst>
          </p:cNvPr>
          <p:cNvSpPr>
            <a:spLocks noGrp="1"/>
          </p:cNvSpPr>
          <p:nvPr/>
        </p:nvSpPr>
        <p:spPr>
          <a:xfrm>
            <a:off x="10108003" y="2952750"/>
            <a:ext cx="41692" cy="876300"/>
          </a:xfrm>
          <a:prstGeom prst="rect">
            <a:avLst/>
          </a:prstGeom>
          <a:solidFill>
            <a:srgbClr val="1D4ED8"/>
          </a:solidFill>
          <a:ln w="0">
            <a:solidFill>
              <a:srgbClr val="FFFFFF"/>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59" name="Rectangle 58">
            <a:extLst>
              <a:ext uri="{FF2B5EF4-FFF2-40B4-BE49-F238E27FC236}">
                <a16:creationId xmlns:a16="http://schemas.microsoft.com/office/drawing/2014/main" id="{DC6FA599-443C-4CA2-ACE6-08AE1D24F29C}"/>
              </a:ext>
            </a:extLst>
          </p:cNvPr>
          <p:cNvSpPr>
            <a:spLocks noGrp="1"/>
          </p:cNvSpPr>
          <p:nvPr/>
        </p:nvSpPr>
        <p:spPr>
          <a:xfrm>
            <a:off x="10226735" y="2952750"/>
            <a:ext cx="41692" cy="876300"/>
          </a:xfrm>
          <a:prstGeom prst="rect">
            <a:avLst/>
          </a:prstGeom>
          <a:solidFill>
            <a:srgbClr val="60A5FA"/>
          </a:solidFill>
          <a:ln w="0">
            <a:solidFill>
              <a:srgbClr val="FFFFFF"/>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60" name="Rectangle 59">
            <a:extLst>
              <a:ext uri="{FF2B5EF4-FFF2-40B4-BE49-F238E27FC236}">
                <a16:creationId xmlns:a16="http://schemas.microsoft.com/office/drawing/2014/main" id="{D79069EB-1095-4D4C-9CBF-D908D4821ABE}"/>
              </a:ext>
            </a:extLst>
          </p:cNvPr>
          <p:cNvSpPr>
            <a:spLocks noGrp="1"/>
          </p:cNvSpPr>
          <p:nvPr/>
        </p:nvSpPr>
        <p:spPr>
          <a:xfrm>
            <a:off x="10345468" y="2952750"/>
            <a:ext cx="41692" cy="876300"/>
          </a:xfrm>
          <a:prstGeom prst="rect">
            <a:avLst/>
          </a:prstGeom>
          <a:solidFill>
            <a:srgbClr val="1D4ED8"/>
          </a:solidFill>
          <a:ln w="0">
            <a:solidFill>
              <a:srgbClr val="FFFFFF"/>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61" name="Rectangle 60">
            <a:extLst>
              <a:ext uri="{FF2B5EF4-FFF2-40B4-BE49-F238E27FC236}">
                <a16:creationId xmlns:a16="http://schemas.microsoft.com/office/drawing/2014/main" id="{BD5403AB-F44D-46DE-B167-2326FE894F6B}"/>
              </a:ext>
            </a:extLst>
          </p:cNvPr>
          <p:cNvSpPr>
            <a:spLocks noGrp="1"/>
          </p:cNvSpPr>
          <p:nvPr/>
        </p:nvSpPr>
        <p:spPr>
          <a:xfrm>
            <a:off x="10464201" y="2952750"/>
            <a:ext cx="41692" cy="876300"/>
          </a:xfrm>
          <a:prstGeom prst="rect">
            <a:avLst/>
          </a:prstGeom>
          <a:solidFill>
            <a:srgbClr val="60A5FA"/>
          </a:solidFill>
          <a:ln w="0">
            <a:solidFill>
              <a:srgbClr val="FFFFFF"/>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62" name="Rectangle 61">
            <a:extLst>
              <a:ext uri="{FF2B5EF4-FFF2-40B4-BE49-F238E27FC236}">
                <a16:creationId xmlns:a16="http://schemas.microsoft.com/office/drawing/2014/main" id="{3DE9AC81-5248-4A10-B356-4BB849117F53}"/>
              </a:ext>
            </a:extLst>
          </p:cNvPr>
          <p:cNvSpPr>
            <a:spLocks noGrp="1"/>
          </p:cNvSpPr>
          <p:nvPr/>
        </p:nvSpPr>
        <p:spPr>
          <a:xfrm>
            <a:off x="10582934" y="2952750"/>
            <a:ext cx="41692" cy="876300"/>
          </a:xfrm>
          <a:prstGeom prst="rect">
            <a:avLst/>
          </a:prstGeom>
          <a:solidFill>
            <a:srgbClr val="1D4ED8"/>
          </a:solidFill>
          <a:ln w="0">
            <a:solidFill>
              <a:srgbClr val="FFFFFF"/>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63" name="Rectangle 62">
            <a:extLst>
              <a:ext uri="{FF2B5EF4-FFF2-40B4-BE49-F238E27FC236}">
                <a16:creationId xmlns:a16="http://schemas.microsoft.com/office/drawing/2014/main" id="{723D0F4E-3080-4D6F-BC1D-E378D1406A1E}"/>
              </a:ext>
            </a:extLst>
          </p:cNvPr>
          <p:cNvSpPr>
            <a:spLocks noGrp="1"/>
          </p:cNvSpPr>
          <p:nvPr/>
        </p:nvSpPr>
        <p:spPr>
          <a:xfrm>
            <a:off x="10701667" y="2952750"/>
            <a:ext cx="41692" cy="876300"/>
          </a:xfrm>
          <a:prstGeom prst="rect">
            <a:avLst/>
          </a:prstGeom>
          <a:solidFill>
            <a:srgbClr val="60A5FA"/>
          </a:solidFill>
          <a:ln w="0">
            <a:solidFill>
              <a:srgbClr val="FFFFFF"/>
            </a:solidFill>
            <a:prstDash val="solid"/>
          </a:ln>
        </p:spPr>
        <p:txBody>
          <a:bodyPr/>
          <a:lstStyle/>
          <a:p>
            <a:endParaRPr lang="en-US">
              <a:solidFill>
                <a:schemeClr val="tx1">
                  <a:lumMod val="95000"/>
                  <a:lumOff val="5000"/>
                </a:schemeClr>
              </a:solidFill>
              <a:latin typeface="Century Schoolbook" panose="02040604050505020304" pitchFamily="18" charset="0"/>
            </a:endParaRPr>
          </a:p>
        </p:txBody>
      </p:sp>
      <p:sp>
        <p:nvSpPr>
          <p:cNvPr id="64" name="Rectangle 63">
            <a:extLst>
              <a:ext uri="{FF2B5EF4-FFF2-40B4-BE49-F238E27FC236}">
                <a16:creationId xmlns:a16="http://schemas.microsoft.com/office/drawing/2014/main" id="{CFAAFD6E-DAF4-4DB4-8DD1-D590FD8F7D10}"/>
              </a:ext>
            </a:extLst>
          </p:cNvPr>
          <p:cNvSpPr>
            <a:spLocks noGrp="1"/>
          </p:cNvSpPr>
          <p:nvPr/>
        </p:nvSpPr>
        <p:spPr>
          <a:xfrm>
            <a:off x="8401050" y="4229100"/>
            <a:ext cx="272415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38" b="0">
                <a:solidFill>
                  <a:srgbClr val="263241"/>
                </a:solidFill>
                <a:latin typeface="Aptos"/>
                <a:ea typeface="Aptos"/>
                <a:cs typeface="Aptos"/>
              </a:defRPr>
            </a:pPr>
            <a:r>
              <a:rPr sz="938" b="0">
                <a:solidFill>
                  <a:schemeClr val="tx1">
                    <a:lumMod val="95000"/>
                    <a:lumOff val="5000"/>
                  </a:schemeClr>
                </a:solidFill>
                <a:latin typeface="Century Schoolbook" panose="02040604050505020304" pitchFamily="18" charset="0"/>
                <a:ea typeface="Aptos"/>
                <a:cs typeface="Aptos"/>
              </a:rPr>
              <a:t>Selected path: forced-convection plate fins best balance thermal performance, cost, and manufacturability.</a:t>
            </a:r>
          </a:p>
        </p:txBody>
      </p:sp>
      <p:grpSp>
        <p:nvGrpSpPr>
          <p:cNvPr id="72" name="Group 71">
            <a:extLst>
              <a:ext uri="{FF2B5EF4-FFF2-40B4-BE49-F238E27FC236}">
                <a16:creationId xmlns:a16="http://schemas.microsoft.com/office/drawing/2014/main" id="{F4BA2420-F6DA-3F16-66A0-B36F2F6FD0B6}"/>
              </a:ext>
            </a:extLst>
          </p:cNvPr>
          <p:cNvGrpSpPr/>
          <p:nvPr/>
        </p:nvGrpSpPr>
        <p:grpSpPr>
          <a:xfrm>
            <a:off x="401278" y="6311900"/>
            <a:ext cx="8295737" cy="954107"/>
            <a:chOff x="545795" y="6116924"/>
            <a:chExt cx="8295737" cy="954107"/>
          </a:xfrm>
        </p:grpSpPr>
        <p:sp>
          <p:nvSpPr>
            <p:cNvPr id="73" name="TextBox 72">
              <a:extLst>
                <a:ext uri="{FF2B5EF4-FFF2-40B4-BE49-F238E27FC236}">
                  <a16:creationId xmlns:a16="http://schemas.microsoft.com/office/drawing/2014/main" id="{359CC101-FA5C-7DE6-AB7B-B1BE830C5F71}"/>
                </a:ext>
              </a:extLst>
            </p:cNvPr>
            <p:cNvSpPr txBox="1"/>
            <p:nvPr/>
          </p:nvSpPr>
          <p:spPr>
            <a:xfrm>
              <a:off x="545795" y="6247306"/>
              <a:ext cx="246993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latin typeface="Century Schoolbook"/>
                  <a:ea typeface="+mn-lt"/>
                  <a:cs typeface="+mn-lt"/>
                </a:rPr>
                <a:t>Spring 2026</a:t>
              </a:r>
            </a:p>
          </p:txBody>
        </p:sp>
        <p:sp>
          <p:nvSpPr>
            <p:cNvPr id="74" name="TextBox 73">
              <a:extLst>
                <a:ext uri="{FF2B5EF4-FFF2-40B4-BE49-F238E27FC236}">
                  <a16:creationId xmlns:a16="http://schemas.microsoft.com/office/drawing/2014/main" id="{7AD6FA23-E38E-1AA1-7AF1-600EC7FFF739}"/>
                </a:ext>
              </a:extLst>
            </p:cNvPr>
            <p:cNvSpPr txBox="1"/>
            <p:nvPr/>
          </p:nvSpPr>
          <p:spPr>
            <a:xfrm>
              <a:off x="3440476" y="6116924"/>
              <a:ext cx="540105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i="1" dirty="0" err="1">
                  <a:latin typeface="Century Schoolbook"/>
                  <a:ea typeface="+mn-lt"/>
                  <a:cs typeface="+mn-lt"/>
                </a:rPr>
                <a:t>Engg</a:t>
              </a:r>
              <a:r>
                <a:rPr lang="en-US" sz="1400" b="1" i="1" dirty="0">
                  <a:latin typeface="Century Schoolbook"/>
                  <a:ea typeface="+mn-lt"/>
                  <a:cs typeface="+mn-lt"/>
                </a:rPr>
                <a:t> 114 Heat Transfer </a:t>
              </a:r>
              <a:endParaRPr lang="en-US" sz="1400" dirty="0">
                <a:latin typeface="Century Schoolbook"/>
              </a:endParaRPr>
            </a:p>
            <a:p>
              <a:pPr algn="ctr"/>
              <a:r>
                <a:rPr lang="en-US" sz="1400" b="1" i="1" dirty="0">
                  <a:latin typeface="Century Schoolbook"/>
                  <a:ea typeface="+mn-lt"/>
                  <a:cs typeface="+mn-lt"/>
                </a:rPr>
                <a:t>Lecture 1:  Heatsink Performance </a:t>
              </a:r>
              <a:endParaRPr lang="en-US" sz="1400" b="1" i="1" dirty="0">
                <a:latin typeface="Century Schoolbook"/>
              </a:endParaRPr>
            </a:p>
            <a:p>
              <a:pPr algn="ctr"/>
              <a:endParaRPr lang="en-US" sz="1400" b="1" i="1" dirty="0">
                <a:latin typeface="Century Schoolbook"/>
              </a:endParaRPr>
            </a:p>
            <a:p>
              <a:pPr algn="ctr"/>
              <a:endParaRPr lang="en-US" sz="1400" b="1" i="1" dirty="0">
                <a:latin typeface="Century Schoolbook"/>
              </a:endParaRPr>
            </a:p>
          </p:txBody>
        </p:sp>
      </p:grpSp>
      <p:sp>
        <p:nvSpPr>
          <p:cNvPr id="76" name="Rectangle 75">
            <a:extLst>
              <a:ext uri="{FF2B5EF4-FFF2-40B4-BE49-F238E27FC236}">
                <a16:creationId xmlns:a16="http://schemas.microsoft.com/office/drawing/2014/main" id="{E165EF84-2745-52A6-FA84-5F5C45CB2EF1}"/>
              </a:ext>
            </a:extLst>
          </p:cNvPr>
          <p:cNvSpPr/>
          <p:nvPr/>
        </p:nvSpPr>
        <p:spPr>
          <a:xfrm flipV="1">
            <a:off x="324580" y="6080906"/>
            <a:ext cx="11343815" cy="6119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99037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3CCEEC-BFDF-4031-9EB1-B9F553EED3C5}"/>
              </a:ext>
            </a:extLst>
          </p:cNvPr>
          <p:cNvSpPr>
            <a:spLocks noGrp="1"/>
          </p:cNvSpPr>
          <p:nvPr/>
        </p:nvSpPr>
        <p:spPr>
          <a:xfrm>
            <a:off x="0" y="228600"/>
            <a:ext cx="12192000" cy="3810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2100" b="1">
                <a:solidFill>
                  <a:srgbClr val="111827"/>
                </a:solidFill>
                <a:latin typeface="Georgia"/>
                <a:ea typeface="Georgia"/>
                <a:cs typeface="Georgia"/>
              </a:defRPr>
            </a:pPr>
            <a:r>
              <a:rPr sz="2100" b="1" dirty="0">
                <a:solidFill>
                  <a:srgbClr val="111827"/>
                </a:solidFill>
                <a:latin typeface="Century Schoolbook" panose="02040604050505020304" pitchFamily="18" charset="0"/>
                <a:ea typeface="Georgia"/>
                <a:cs typeface="Georgia"/>
              </a:rPr>
              <a:t>Concept Selection Matrix</a:t>
            </a:r>
          </a:p>
        </p:txBody>
      </p:sp>
      <p:sp>
        <p:nvSpPr>
          <p:cNvPr id="9" name="Rectangle 8">
            <a:extLst>
              <a:ext uri="{FF2B5EF4-FFF2-40B4-BE49-F238E27FC236}">
                <a16:creationId xmlns:a16="http://schemas.microsoft.com/office/drawing/2014/main" id="{D62791DF-90E8-4042-9B3C-CDBA93AA0FA3}"/>
              </a:ext>
            </a:extLst>
          </p:cNvPr>
          <p:cNvSpPr>
            <a:spLocks noGrp="1"/>
          </p:cNvSpPr>
          <p:nvPr/>
        </p:nvSpPr>
        <p:spPr>
          <a:xfrm>
            <a:off x="0" y="914400"/>
            <a:ext cx="12192000" cy="3619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200" b="0">
                <a:solidFill>
                  <a:srgbClr val="64748B"/>
                </a:solidFill>
                <a:latin typeface="Aptos"/>
                <a:ea typeface="Aptos"/>
                <a:cs typeface="Aptos"/>
              </a:defRPr>
            </a:pPr>
            <a:r>
              <a:rPr sz="1200" b="0" dirty="0">
                <a:solidFill>
                  <a:schemeClr val="tx1">
                    <a:lumMod val="95000"/>
                    <a:lumOff val="5000"/>
                  </a:schemeClr>
                </a:solidFill>
                <a:latin typeface="Century Schoolbook" panose="02040604050505020304" pitchFamily="18" charset="0"/>
                <a:ea typeface="Aptos"/>
                <a:cs typeface="Aptos"/>
              </a:rPr>
              <a:t>Original concepts are carried forward, then refined into the final DFMA plate-fin design.</a:t>
            </a:r>
          </a:p>
        </p:txBody>
      </p:sp>
      <p:sp>
        <p:nvSpPr>
          <p:cNvPr id="10" name="Rectangle 9">
            <a:extLst>
              <a:ext uri="{FF2B5EF4-FFF2-40B4-BE49-F238E27FC236}">
                <a16:creationId xmlns:a16="http://schemas.microsoft.com/office/drawing/2014/main" id="{66AB5DAD-4F16-46FE-9D1A-316E015748B2}"/>
              </a:ext>
            </a:extLst>
          </p:cNvPr>
          <p:cNvSpPr>
            <a:spLocks noGrp="1"/>
          </p:cNvSpPr>
          <p:nvPr/>
        </p:nvSpPr>
        <p:spPr>
          <a:xfrm>
            <a:off x="2228850" y="1466850"/>
            <a:ext cx="1790700" cy="533400"/>
          </a:xfrm>
          <a:prstGeom prst="rect">
            <a:avLst/>
          </a:prstGeom>
          <a:solidFill>
            <a:srgbClr val="DBEAFE"/>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11" name="Rectangle 10">
            <a:extLst>
              <a:ext uri="{FF2B5EF4-FFF2-40B4-BE49-F238E27FC236}">
                <a16:creationId xmlns:a16="http://schemas.microsoft.com/office/drawing/2014/main" id="{C0EF8032-A8C3-4016-86B8-7AF8EEE63E20}"/>
              </a:ext>
            </a:extLst>
          </p:cNvPr>
          <p:cNvSpPr>
            <a:spLocks noGrp="1"/>
          </p:cNvSpPr>
          <p:nvPr/>
        </p:nvSpPr>
        <p:spPr>
          <a:xfrm>
            <a:off x="2305050" y="1600200"/>
            <a:ext cx="16383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713" b="1">
                <a:solidFill>
                  <a:srgbClr val="111827"/>
                </a:solidFill>
                <a:latin typeface="Aptos"/>
                <a:ea typeface="Aptos"/>
                <a:cs typeface="Aptos"/>
              </a:defRPr>
            </a:pPr>
            <a:r>
              <a:rPr sz="900" b="1">
                <a:solidFill>
                  <a:srgbClr val="111827"/>
                </a:solidFill>
                <a:latin typeface="Century Schoolbook" panose="02040604050505020304" pitchFamily="18" charset="0"/>
                <a:ea typeface="Aptos"/>
                <a:cs typeface="Aptos"/>
              </a:rPr>
              <a:t>Criteria</a:t>
            </a:r>
          </a:p>
        </p:txBody>
      </p:sp>
      <p:sp>
        <p:nvSpPr>
          <p:cNvPr id="12" name="Rectangle 11">
            <a:extLst>
              <a:ext uri="{FF2B5EF4-FFF2-40B4-BE49-F238E27FC236}">
                <a16:creationId xmlns:a16="http://schemas.microsoft.com/office/drawing/2014/main" id="{50643E7D-F2C9-4FAD-9CE8-A636E137E169}"/>
              </a:ext>
            </a:extLst>
          </p:cNvPr>
          <p:cNvSpPr>
            <a:spLocks noGrp="1"/>
          </p:cNvSpPr>
          <p:nvPr/>
        </p:nvSpPr>
        <p:spPr>
          <a:xfrm>
            <a:off x="4019550" y="1466850"/>
            <a:ext cx="2000250" cy="533400"/>
          </a:xfrm>
          <a:prstGeom prst="rect">
            <a:avLst/>
          </a:prstGeom>
          <a:solidFill>
            <a:srgbClr val="DBEAFE"/>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13" name="Rectangle 12">
            <a:extLst>
              <a:ext uri="{FF2B5EF4-FFF2-40B4-BE49-F238E27FC236}">
                <a16:creationId xmlns:a16="http://schemas.microsoft.com/office/drawing/2014/main" id="{09FCC98D-A8B2-4EF6-939D-770C7F64AA38}"/>
              </a:ext>
            </a:extLst>
          </p:cNvPr>
          <p:cNvSpPr>
            <a:spLocks noGrp="1"/>
          </p:cNvSpPr>
          <p:nvPr/>
        </p:nvSpPr>
        <p:spPr>
          <a:xfrm>
            <a:off x="4095750" y="1600200"/>
            <a:ext cx="184785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713" b="1">
                <a:solidFill>
                  <a:srgbClr val="111827"/>
                </a:solidFill>
                <a:latin typeface="Aptos"/>
                <a:ea typeface="Aptos"/>
                <a:cs typeface="Aptos"/>
              </a:defRPr>
            </a:pPr>
            <a:r>
              <a:rPr sz="900" b="1">
                <a:solidFill>
                  <a:srgbClr val="111827"/>
                </a:solidFill>
                <a:latin typeface="Century Schoolbook" panose="02040604050505020304" pitchFamily="18" charset="0"/>
                <a:ea typeface="Aptos"/>
                <a:cs typeface="Aptos"/>
              </a:rPr>
              <a:t>Copper Pin-Fin</a:t>
            </a:r>
          </a:p>
        </p:txBody>
      </p:sp>
      <p:sp>
        <p:nvSpPr>
          <p:cNvPr id="14" name="Rectangle 13">
            <a:extLst>
              <a:ext uri="{FF2B5EF4-FFF2-40B4-BE49-F238E27FC236}">
                <a16:creationId xmlns:a16="http://schemas.microsoft.com/office/drawing/2014/main" id="{04AD4408-57E7-4A91-8F9D-6EEBB26FEA48}"/>
              </a:ext>
            </a:extLst>
          </p:cNvPr>
          <p:cNvSpPr>
            <a:spLocks noGrp="1"/>
          </p:cNvSpPr>
          <p:nvPr/>
        </p:nvSpPr>
        <p:spPr>
          <a:xfrm>
            <a:off x="6019800" y="1466850"/>
            <a:ext cx="2095500" cy="533400"/>
          </a:xfrm>
          <a:prstGeom prst="rect">
            <a:avLst/>
          </a:prstGeom>
          <a:solidFill>
            <a:srgbClr val="DBEAFE"/>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15" name="Rectangle 14">
            <a:extLst>
              <a:ext uri="{FF2B5EF4-FFF2-40B4-BE49-F238E27FC236}">
                <a16:creationId xmlns:a16="http://schemas.microsoft.com/office/drawing/2014/main" id="{90961C98-F054-4083-8E5E-CBBDA58F9C42}"/>
              </a:ext>
            </a:extLst>
          </p:cNvPr>
          <p:cNvSpPr>
            <a:spLocks noGrp="1"/>
          </p:cNvSpPr>
          <p:nvPr/>
        </p:nvSpPr>
        <p:spPr>
          <a:xfrm>
            <a:off x="6096000" y="1600200"/>
            <a:ext cx="19431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713" b="1">
                <a:solidFill>
                  <a:srgbClr val="111827"/>
                </a:solidFill>
                <a:latin typeface="Aptos"/>
                <a:ea typeface="Aptos"/>
                <a:cs typeface="Aptos"/>
              </a:defRPr>
            </a:pPr>
            <a:r>
              <a:rPr sz="900" b="1">
                <a:solidFill>
                  <a:srgbClr val="111827"/>
                </a:solidFill>
                <a:latin typeface="Century Schoolbook" panose="02040604050505020304" pitchFamily="18" charset="0"/>
                <a:ea typeface="Aptos"/>
                <a:cs typeface="Aptos"/>
              </a:rPr>
              <a:t>Folded-Fin / Heat Pipe</a:t>
            </a:r>
          </a:p>
        </p:txBody>
      </p:sp>
      <p:sp>
        <p:nvSpPr>
          <p:cNvPr id="16" name="Rectangle 15">
            <a:extLst>
              <a:ext uri="{FF2B5EF4-FFF2-40B4-BE49-F238E27FC236}">
                <a16:creationId xmlns:a16="http://schemas.microsoft.com/office/drawing/2014/main" id="{3037D2D5-E009-4B05-BDDF-5B9E208E70EB}"/>
              </a:ext>
            </a:extLst>
          </p:cNvPr>
          <p:cNvSpPr>
            <a:spLocks noGrp="1"/>
          </p:cNvSpPr>
          <p:nvPr/>
        </p:nvSpPr>
        <p:spPr>
          <a:xfrm>
            <a:off x="8115300" y="1466850"/>
            <a:ext cx="2095500" cy="533400"/>
          </a:xfrm>
          <a:prstGeom prst="rect">
            <a:avLst/>
          </a:prstGeom>
          <a:solidFill>
            <a:srgbClr val="DBEAFE"/>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17" name="Rectangle 16">
            <a:extLst>
              <a:ext uri="{FF2B5EF4-FFF2-40B4-BE49-F238E27FC236}">
                <a16:creationId xmlns:a16="http://schemas.microsoft.com/office/drawing/2014/main" id="{21DC52B7-DAA3-4769-B45A-634D11FE09F6}"/>
              </a:ext>
            </a:extLst>
          </p:cNvPr>
          <p:cNvSpPr>
            <a:spLocks noGrp="1"/>
          </p:cNvSpPr>
          <p:nvPr/>
        </p:nvSpPr>
        <p:spPr>
          <a:xfrm>
            <a:off x="8191500" y="1600200"/>
            <a:ext cx="19431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713" b="1">
                <a:solidFill>
                  <a:srgbClr val="111827"/>
                </a:solidFill>
                <a:latin typeface="Aptos"/>
                <a:ea typeface="Aptos"/>
                <a:cs typeface="Aptos"/>
              </a:defRPr>
            </a:pPr>
            <a:r>
              <a:rPr sz="900" b="1" dirty="0">
                <a:solidFill>
                  <a:srgbClr val="111827"/>
                </a:solidFill>
                <a:latin typeface="Century Schoolbook" panose="02040604050505020304" pitchFamily="18" charset="0"/>
                <a:ea typeface="Aptos"/>
                <a:cs typeface="Aptos"/>
              </a:rPr>
              <a:t>17-Fin Pla</a:t>
            </a:r>
            <a:r>
              <a:rPr lang="en-US" sz="900" b="1" dirty="0">
                <a:solidFill>
                  <a:srgbClr val="111827"/>
                </a:solidFill>
                <a:latin typeface="Century Schoolbook" panose="02040604050505020304" pitchFamily="18" charset="0"/>
                <a:ea typeface="Aptos"/>
                <a:cs typeface="Aptos"/>
              </a:rPr>
              <a:t>te</a:t>
            </a:r>
            <a:endParaRPr sz="900" b="1" dirty="0">
              <a:solidFill>
                <a:srgbClr val="111827"/>
              </a:solidFill>
              <a:latin typeface="Century Schoolbook" panose="02040604050505020304" pitchFamily="18" charset="0"/>
              <a:ea typeface="Aptos"/>
              <a:cs typeface="Aptos"/>
            </a:endParaRPr>
          </a:p>
        </p:txBody>
      </p:sp>
      <p:sp>
        <p:nvSpPr>
          <p:cNvPr id="20" name="Rectangle 19">
            <a:extLst>
              <a:ext uri="{FF2B5EF4-FFF2-40B4-BE49-F238E27FC236}">
                <a16:creationId xmlns:a16="http://schemas.microsoft.com/office/drawing/2014/main" id="{12655AC1-6D54-499B-AD6E-474D095AA385}"/>
              </a:ext>
            </a:extLst>
          </p:cNvPr>
          <p:cNvSpPr>
            <a:spLocks noGrp="1"/>
          </p:cNvSpPr>
          <p:nvPr/>
        </p:nvSpPr>
        <p:spPr>
          <a:xfrm>
            <a:off x="2228850" y="2000250"/>
            <a:ext cx="1790700" cy="533400"/>
          </a:xfrm>
          <a:prstGeom prst="rect">
            <a:avLst/>
          </a:prstGeom>
          <a:solidFill>
            <a:srgbClr val="FFFFFF"/>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21" name="Rectangle 20">
            <a:extLst>
              <a:ext uri="{FF2B5EF4-FFF2-40B4-BE49-F238E27FC236}">
                <a16:creationId xmlns:a16="http://schemas.microsoft.com/office/drawing/2014/main" id="{F3ED68C9-F146-4BC1-9D2A-14CF763BD222}"/>
              </a:ext>
            </a:extLst>
          </p:cNvPr>
          <p:cNvSpPr>
            <a:spLocks noGrp="1"/>
          </p:cNvSpPr>
          <p:nvPr/>
        </p:nvSpPr>
        <p:spPr>
          <a:xfrm>
            <a:off x="2305050" y="2095500"/>
            <a:ext cx="16383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675" b="1">
                <a:solidFill>
                  <a:srgbClr val="111827"/>
                </a:solidFill>
                <a:latin typeface="Aptos"/>
                <a:ea typeface="Aptos"/>
                <a:cs typeface="Aptos"/>
              </a:defRPr>
            </a:pPr>
            <a:r>
              <a:rPr sz="900" b="1">
                <a:solidFill>
                  <a:srgbClr val="111827"/>
                </a:solidFill>
                <a:latin typeface="Century Schoolbook" panose="02040604050505020304" pitchFamily="18" charset="0"/>
                <a:ea typeface="Aptos"/>
                <a:cs typeface="Aptos"/>
              </a:rPr>
              <a:t>Thermal performance</a:t>
            </a:r>
          </a:p>
        </p:txBody>
      </p:sp>
      <p:sp>
        <p:nvSpPr>
          <p:cNvPr id="22" name="Rectangle 21">
            <a:extLst>
              <a:ext uri="{FF2B5EF4-FFF2-40B4-BE49-F238E27FC236}">
                <a16:creationId xmlns:a16="http://schemas.microsoft.com/office/drawing/2014/main" id="{989A16A4-3DEE-421C-9090-1F92ED337FCE}"/>
              </a:ext>
            </a:extLst>
          </p:cNvPr>
          <p:cNvSpPr>
            <a:spLocks noGrp="1"/>
          </p:cNvSpPr>
          <p:nvPr/>
        </p:nvSpPr>
        <p:spPr>
          <a:xfrm>
            <a:off x="4019550" y="2000250"/>
            <a:ext cx="2000250" cy="533400"/>
          </a:xfrm>
          <a:prstGeom prst="rect">
            <a:avLst/>
          </a:prstGeom>
          <a:solidFill>
            <a:srgbClr val="FFFFFF"/>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23" name="Rectangle 22">
            <a:extLst>
              <a:ext uri="{FF2B5EF4-FFF2-40B4-BE49-F238E27FC236}">
                <a16:creationId xmlns:a16="http://schemas.microsoft.com/office/drawing/2014/main" id="{A01B0285-99C4-46F5-9109-9E6EF93F5A18}"/>
              </a:ext>
            </a:extLst>
          </p:cNvPr>
          <p:cNvSpPr>
            <a:spLocks noGrp="1"/>
          </p:cNvSpPr>
          <p:nvPr/>
        </p:nvSpPr>
        <p:spPr>
          <a:xfrm>
            <a:off x="4095750" y="2095500"/>
            <a:ext cx="184785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75" b="0">
                <a:solidFill>
                  <a:srgbClr val="111827"/>
                </a:solidFill>
                <a:latin typeface="Aptos"/>
                <a:ea typeface="Aptos"/>
                <a:cs typeface="Aptos"/>
              </a:defRPr>
            </a:pPr>
            <a:r>
              <a:rPr sz="900" b="0">
                <a:solidFill>
                  <a:srgbClr val="111827"/>
                </a:solidFill>
                <a:latin typeface="Century Schoolbook" panose="02040604050505020304" pitchFamily="18" charset="0"/>
                <a:ea typeface="Aptos"/>
                <a:cs typeface="Aptos"/>
              </a:rPr>
              <a:t>Low for 100 W natural convection</a:t>
            </a:r>
          </a:p>
        </p:txBody>
      </p:sp>
      <p:sp>
        <p:nvSpPr>
          <p:cNvPr id="24" name="Rectangle 23">
            <a:extLst>
              <a:ext uri="{FF2B5EF4-FFF2-40B4-BE49-F238E27FC236}">
                <a16:creationId xmlns:a16="http://schemas.microsoft.com/office/drawing/2014/main" id="{6223443D-5348-4083-A2FD-35D743C3A45E}"/>
              </a:ext>
            </a:extLst>
          </p:cNvPr>
          <p:cNvSpPr>
            <a:spLocks noGrp="1"/>
          </p:cNvSpPr>
          <p:nvPr/>
        </p:nvSpPr>
        <p:spPr>
          <a:xfrm>
            <a:off x="6019800" y="2000250"/>
            <a:ext cx="2095500" cy="533400"/>
          </a:xfrm>
          <a:prstGeom prst="rect">
            <a:avLst/>
          </a:prstGeom>
          <a:solidFill>
            <a:srgbClr val="FFFFFF"/>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25" name="Rectangle 24">
            <a:extLst>
              <a:ext uri="{FF2B5EF4-FFF2-40B4-BE49-F238E27FC236}">
                <a16:creationId xmlns:a16="http://schemas.microsoft.com/office/drawing/2014/main" id="{33526D46-1DEE-4DAB-B367-D17FD472BB7D}"/>
              </a:ext>
            </a:extLst>
          </p:cNvPr>
          <p:cNvSpPr>
            <a:spLocks noGrp="1"/>
          </p:cNvSpPr>
          <p:nvPr/>
        </p:nvSpPr>
        <p:spPr>
          <a:xfrm>
            <a:off x="6096000" y="2095500"/>
            <a:ext cx="19431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75" b="0">
                <a:solidFill>
                  <a:srgbClr val="111827"/>
                </a:solidFill>
                <a:latin typeface="Aptos"/>
                <a:ea typeface="Aptos"/>
                <a:cs typeface="Aptos"/>
              </a:defRPr>
            </a:pPr>
            <a:r>
              <a:rPr sz="900" b="0">
                <a:solidFill>
                  <a:srgbClr val="111827"/>
                </a:solidFill>
                <a:latin typeface="Century Schoolbook" panose="02040604050505020304" pitchFamily="18" charset="0"/>
                <a:ea typeface="Aptos"/>
                <a:cs typeface="Aptos"/>
              </a:rPr>
              <a:t>Strong heat spreading</a:t>
            </a:r>
          </a:p>
        </p:txBody>
      </p:sp>
      <p:sp>
        <p:nvSpPr>
          <p:cNvPr id="26" name="Rectangle 25">
            <a:extLst>
              <a:ext uri="{FF2B5EF4-FFF2-40B4-BE49-F238E27FC236}">
                <a16:creationId xmlns:a16="http://schemas.microsoft.com/office/drawing/2014/main" id="{494893CC-4E97-4D04-81C2-C2FCB570B1C2}"/>
              </a:ext>
            </a:extLst>
          </p:cNvPr>
          <p:cNvSpPr>
            <a:spLocks noGrp="1"/>
          </p:cNvSpPr>
          <p:nvPr/>
        </p:nvSpPr>
        <p:spPr>
          <a:xfrm>
            <a:off x="8115300" y="2000250"/>
            <a:ext cx="2095500" cy="533400"/>
          </a:xfrm>
          <a:prstGeom prst="rect">
            <a:avLst/>
          </a:prstGeom>
          <a:solidFill>
            <a:srgbClr val="EFF6FF"/>
          </a:solidFill>
          <a:ln w="9525">
            <a:solidFill>
              <a:srgbClr val="1D4ED8"/>
            </a:solidFill>
            <a:prstDash val="solid"/>
          </a:ln>
        </p:spPr>
        <p:txBody>
          <a:bodyPr/>
          <a:lstStyle/>
          <a:p>
            <a:endParaRPr lang="en-US" sz="2400">
              <a:latin typeface="Century Schoolbook" panose="02040604050505020304" pitchFamily="18" charset="0"/>
            </a:endParaRPr>
          </a:p>
        </p:txBody>
      </p:sp>
      <p:sp>
        <p:nvSpPr>
          <p:cNvPr id="27" name="Rectangle 26">
            <a:extLst>
              <a:ext uri="{FF2B5EF4-FFF2-40B4-BE49-F238E27FC236}">
                <a16:creationId xmlns:a16="http://schemas.microsoft.com/office/drawing/2014/main" id="{1614ABED-083D-449D-98E5-F4B1F8BA2B1E}"/>
              </a:ext>
            </a:extLst>
          </p:cNvPr>
          <p:cNvSpPr>
            <a:spLocks noGrp="1"/>
          </p:cNvSpPr>
          <p:nvPr/>
        </p:nvSpPr>
        <p:spPr>
          <a:xfrm>
            <a:off x="8191500" y="2095500"/>
            <a:ext cx="19431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75" b="0">
                <a:solidFill>
                  <a:srgbClr val="111827"/>
                </a:solidFill>
                <a:latin typeface="Aptos"/>
                <a:ea typeface="Aptos"/>
                <a:cs typeface="Aptos"/>
              </a:defRPr>
            </a:pPr>
            <a:r>
              <a:rPr sz="900" b="0">
                <a:solidFill>
                  <a:srgbClr val="111827"/>
                </a:solidFill>
                <a:latin typeface="Century Schoolbook" panose="02040604050505020304" pitchFamily="18" charset="0"/>
                <a:ea typeface="Aptos"/>
                <a:cs typeface="Aptos"/>
              </a:rPr>
              <a:t>Best modeled cooling</a:t>
            </a:r>
          </a:p>
        </p:txBody>
      </p:sp>
      <p:sp>
        <p:nvSpPr>
          <p:cNvPr id="30" name="Rectangle 29">
            <a:extLst>
              <a:ext uri="{FF2B5EF4-FFF2-40B4-BE49-F238E27FC236}">
                <a16:creationId xmlns:a16="http://schemas.microsoft.com/office/drawing/2014/main" id="{2138B1B3-80D3-414A-BC00-BA7856712BB6}"/>
              </a:ext>
            </a:extLst>
          </p:cNvPr>
          <p:cNvSpPr>
            <a:spLocks noGrp="1"/>
          </p:cNvSpPr>
          <p:nvPr/>
        </p:nvSpPr>
        <p:spPr>
          <a:xfrm>
            <a:off x="2228850" y="2533650"/>
            <a:ext cx="1790700" cy="533400"/>
          </a:xfrm>
          <a:prstGeom prst="rect">
            <a:avLst/>
          </a:prstGeom>
          <a:solidFill>
            <a:srgbClr val="FFFFFF"/>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31" name="Rectangle 30">
            <a:extLst>
              <a:ext uri="{FF2B5EF4-FFF2-40B4-BE49-F238E27FC236}">
                <a16:creationId xmlns:a16="http://schemas.microsoft.com/office/drawing/2014/main" id="{7359DE46-8748-4269-B55D-7B8D066C48AE}"/>
              </a:ext>
            </a:extLst>
          </p:cNvPr>
          <p:cNvSpPr>
            <a:spLocks noGrp="1"/>
          </p:cNvSpPr>
          <p:nvPr/>
        </p:nvSpPr>
        <p:spPr>
          <a:xfrm>
            <a:off x="2305050" y="2628900"/>
            <a:ext cx="16383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675" b="1">
                <a:solidFill>
                  <a:srgbClr val="111827"/>
                </a:solidFill>
                <a:latin typeface="Aptos"/>
                <a:ea typeface="Aptos"/>
                <a:cs typeface="Aptos"/>
              </a:defRPr>
            </a:pPr>
            <a:r>
              <a:rPr sz="900" b="1">
                <a:solidFill>
                  <a:srgbClr val="111827"/>
                </a:solidFill>
                <a:latin typeface="Century Schoolbook" panose="02040604050505020304" pitchFamily="18" charset="0"/>
                <a:ea typeface="Aptos"/>
                <a:cs typeface="Aptos"/>
              </a:rPr>
              <a:t>Manufacturability</a:t>
            </a:r>
          </a:p>
        </p:txBody>
      </p:sp>
      <p:sp>
        <p:nvSpPr>
          <p:cNvPr id="32" name="Rectangle 31">
            <a:extLst>
              <a:ext uri="{FF2B5EF4-FFF2-40B4-BE49-F238E27FC236}">
                <a16:creationId xmlns:a16="http://schemas.microsoft.com/office/drawing/2014/main" id="{C23162EF-1371-4276-B780-40CC03ADC153}"/>
              </a:ext>
            </a:extLst>
          </p:cNvPr>
          <p:cNvSpPr>
            <a:spLocks noGrp="1"/>
          </p:cNvSpPr>
          <p:nvPr/>
        </p:nvSpPr>
        <p:spPr>
          <a:xfrm>
            <a:off x="4019550" y="2533650"/>
            <a:ext cx="2000250" cy="533400"/>
          </a:xfrm>
          <a:prstGeom prst="rect">
            <a:avLst/>
          </a:prstGeom>
          <a:solidFill>
            <a:srgbClr val="FFFFFF"/>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33" name="Rectangle 32">
            <a:extLst>
              <a:ext uri="{FF2B5EF4-FFF2-40B4-BE49-F238E27FC236}">
                <a16:creationId xmlns:a16="http://schemas.microsoft.com/office/drawing/2014/main" id="{FB67AF0F-8966-421A-910F-2FA35916C04A}"/>
              </a:ext>
            </a:extLst>
          </p:cNvPr>
          <p:cNvSpPr>
            <a:spLocks noGrp="1"/>
          </p:cNvSpPr>
          <p:nvPr/>
        </p:nvSpPr>
        <p:spPr>
          <a:xfrm>
            <a:off x="4095750" y="2628900"/>
            <a:ext cx="184785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75" b="0">
                <a:solidFill>
                  <a:srgbClr val="111827"/>
                </a:solidFill>
                <a:latin typeface="Aptos"/>
                <a:ea typeface="Aptos"/>
                <a:cs typeface="Aptos"/>
              </a:defRPr>
            </a:pPr>
            <a:r>
              <a:rPr sz="900" b="0">
                <a:solidFill>
                  <a:srgbClr val="111827"/>
                </a:solidFill>
                <a:latin typeface="Century Schoolbook" panose="02040604050505020304" pitchFamily="18" charset="0"/>
                <a:ea typeface="Aptos"/>
                <a:cs typeface="Aptos"/>
              </a:rPr>
              <a:t>Heavy copper machining</a:t>
            </a:r>
          </a:p>
        </p:txBody>
      </p:sp>
      <p:sp>
        <p:nvSpPr>
          <p:cNvPr id="34" name="Rectangle 33">
            <a:extLst>
              <a:ext uri="{FF2B5EF4-FFF2-40B4-BE49-F238E27FC236}">
                <a16:creationId xmlns:a16="http://schemas.microsoft.com/office/drawing/2014/main" id="{F75227E2-DE5F-494D-BFE8-B397E913B550}"/>
              </a:ext>
            </a:extLst>
          </p:cNvPr>
          <p:cNvSpPr>
            <a:spLocks noGrp="1"/>
          </p:cNvSpPr>
          <p:nvPr/>
        </p:nvSpPr>
        <p:spPr>
          <a:xfrm>
            <a:off x="6019800" y="2533650"/>
            <a:ext cx="2095500" cy="533400"/>
          </a:xfrm>
          <a:prstGeom prst="rect">
            <a:avLst/>
          </a:prstGeom>
          <a:solidFill>
            <a:srgbClr val="FFFFFF"/>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35" name="Rectangle 34">
            <a:extLst>
              <a:ext uri="{FF2B5EF4-FFF2-40B4-BE49-F238E27FC236}">
                <a16:creationId xmlns:a16="http://schemas.microsoft.com/office/drawing/2014/main" id="{E427543F-4BA4-4DCC-BCD3-8C4BC03DA24D}"/>
              </a:ext>
            </a:extLst>
          </p:cNvPr>
          <p:cNvSpPr>
            <a:spLocks noGrp="1"/>
          </p:cNvSpPr>
          <p:nvPr/>
        </p:nvSpPr>
        <p:spPr>
          <a:xfrm>
            <a:off x="6096000" y="2628900"/>
            <a:ext cx="19431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75" b="0">
                <a:solidFill>
                  <a:srgbClr val="111827"/>
                </a:solidFill>
                <a:latin typeface="Aptos"/>
                <a:ea typeface="Aptos"/>
                <a:cs typeface="Aptos"/>
              </a:defRPr>
            </a:pPr>
            <a:r>
              <a:rPr sz="900" b="0">
                <a:solidFill>
                  <a:srgbClr val="111827"/>
                </a:solidFill>
                <a:latin typeface="Century Schoolbook" panose="02040604050505020304" pitchFamily="18" charset="0"/>
                <a:ea typeface="Aptos"/>
                <a:cs typeface="Aptos"/>
              </a:rPr>
              <a:t>Complex assembly</a:t>
            </a:r>
          </a:p>
        </p:txBody>
      </p:sp>
      <p:sp>
        <p:nvSpPr>
          <p:cNvPr id="36" name="Rectangle 35">
            <a:extLst>
              <a:ext uri="{FF2B5EF4-FFF2-40B4-BE49-F238E27FC236}">
                <a16:creationId xmlns:a16="http://schemas.microsoft.com/office/drawing/2014/main" id="{BD540055-B2B5-43A2-8263-A919266A628D}"/>
              </a:ext>
            </a:extLst>
          </p:cNvPr>
          <p:cNvSpPr>
            <a:spLocks noGrp="1"/>
          </p:cNvSpPr>
          <p:nvPr/>
        </p:nvSpPr>
        <p:spPr>
          <a:xfrm>
            <a:off x="8115300" y="2533650"/>
            <a:ext cx="2095500" cy="533400"/>
          </a:xfrm>
          <a:prstGeom prst="rect">
            <a:avLst/>
          </a:prstGeom>
          <a:solidFill>
            <a:srgbClr val="EFF6FF"/>
          </a:solidFill>
          <a:ln w="9525">
            <a:solidFill>
              <a:srgbClr val="1D4ED8"/>
            </a:solidFill>
            <a:prstDash val="solid"/>
          </a:ln>
        </p:spPr>
        <p:txBody>
          <a:bodyPr/>
          <a:lstStyle/>
          <a:p>
            <a:endParaRPr lang="en-US" sz="2400">
              <a:latin typeface="Century Schoolbook" panose="02040604050505020304" pitchFamily="18" charset="0"/>
            </a:endParaRPr>
          </a:p>
        </p:txBody>
      </p:sp>
      <p:sp>
        <p:nvSpPr>
          <p:cNvPr id="37" name="Rectangle 36">
            <a:extLst>
              <a:ext uri="{FF2B5EF4-FFF2-40B4-BE49-F238E27FC236}">
                <a16:creationId xmlns:a16="http://schemas.microsoft.com/office/drawing/2014/main" id="{B5859255-B0C3-43D3-A397-78F10FDF9A12}"/>
              </a:ext>
            </a:extLst>
          </p:cNvPr>
          <p:cNvSpPr>
            <a:spLocks noGrp="1"/>
          </p:cNvSpPr>
          <p:nvPr/>
        </p:nvSpPr>
        <p:spPr>
          <a:xfrm>
            <a:off x="8191500" y="2628900"/>
            <a:ext cx="19431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75" b="0">
                <a:solidFill>
                  <a:srgbClr val="111827"/>
                </a:solidFill>
                <a:latin typeface="Aptos"/>
                <a:ea typeface="Aptos"/>
                <a:cs typeface="Aptos"/>
              </a:defRPr>
            </a:pPr>
            <a:r>
              <a:rPr sz="900" b="0" dirty="0">
                <a:solidFill>
                  <a:srgbClr val="111827"/>
                </a:solidFill>
                <a:latin typeface="Century Schoolbook" panose="02040604050505020304" pitchFamily="18" charset="0"/>
                <a:ea typeface="Aptos"/>
                <a:cs typeface="Aptos"/>
              </a:rPr>
              <a:t>Tight ideal geometry</a:t>
            </a:r>
          </a:p>
        </p:txBody>
      </p:sp>
      <p:sp>
        <p:nvSpPr>
          <p:cNvPr id="40" name="Rectangle 39">
            <a:extLst>
              <a:ext uri="{FF2B5EF4-FFF2-40B4-BE49-F238E27FC236}">
                <a16:creationId xmlns:a16="http://schemas.microsoft.com/office/drawing/2014/main" id="{2C1B3E77-80AF-4CE6-A175-4F1391F7FD68}"/>
              </a:ext>
            </a:extLst>
          </p:cNvPr>
          <p:cNvSpPr>
            <a:spLocks noGrp="1"/>
          </p:cNvSpPr>
          <p:nvPr/>
        </p:nvSpPr>
        <p:spPr>
          <a:xfrm>
            <a:off x="2228850" y="3067050"/>
            <a:ext cx="1790700" cy="533400"/>
          </a:xfrm>
          <a:prstGeom prst="rect">
            <a:avLst/>
          </a:prstGeom>
          <a:solidFill>
            <a:srgbClr val="FFFFFF"/>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41" name="Rectangle 40">
            <a:extLst>
              <a:ext uri="{FF2B5EF4-FFF2-40B4-BE49-F238E27FC236}">
                <a16:creationId xmlns:a16="http://schemas.microsoft.com/office/drawing/2014/main" id="{E38E51E9-B7E8-453B-AB18-E1D6523791D6}"/>
              </a:ext>
            </a:extLst>
          </p:cNvPr>
          <p:cNvSpPr>
            <a:spLocks noGrp="1"/>
          </p:cNvSpPr>
          <p:nvPr/>
        </p:nvSpPr>
        <p:spPr>
          <a:xfrm>
            <a:off x="2305050" y="3162300"/>
            <a:ext cx="16383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675" b="1">
                <a:solidFill>
                  <a:srgbClr val="111827"/>
                </a:solidFill>
                <a:latin typeface="Aptos"/>
                <a:ea typeface="Aptos"/>
                <a:cs typeface="Aptos"/>
              </a:defRPr>
            </a:pPr>
            <a:r>
              <a:rPr sz="900" b="1">
                <a:solidFill>
                  <a:srgbClr val="111827"/>
                </a:solidFill>
                <a:latin typeface="Century Schoolbook" panose="02040604050505020304" pitchFamily="18" charset="0"/>
                <a:ea typeface="Aptos"/>
                <a:cs typeface="Aptos"/>
              </a:rPr>
              <a:t>Airflow / spacing</a:t>
            </a:r>
          </a:p>
        </p:txBody>
      </p:sp>
      <p:sp>
        <p:nvSpPr>
          <p:cNvPr id="42" name="Rectangle 41">
            <a:extLst>
              <a:ext uri="{FF2B5EF4-FFF2-40B4-BE49-F238E27FC236}">
                <a16:creationId xmlns:a16="http://schemas.microsoft.com/office/drawing/2014/main" id="{4A992AF4-0006-4246-874A-CD2F6C1B31B4}"/>
              </a:ext>
            </a:extLst>
          </p:cNvPr>
          <p:cNvSpPr>
            <a:spLocks noGrp="1"/>
          </p:cNvSpPr>
          <p:nvPr/>
        </p:nvSpPr>
        <p:spPr>
          <a:xfrm>
            <a:off x="4019550" y="3067050"/>
            <a:ext cx="2000250" cy="533400"/>
          </a:xfrm>
          <a:prstGeom prst="rect">
            <a:avLst/>
          </a:prstGeom>
          <a:solidFill>
            <a:srgbClr val="FFFFFF"/>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43" name="Rectangle 42">
            <a:extLst>
              <a:ext uri="{FF2B5EF4-FFF2-40B4-BE49-F238E27FC236}">
                <a16:creationId xmlns:a16="http://schemas.microsoft.com/office/drawing/2014/main" id="{F4357BEA-E4CD-4535-9A07-C80175269339}"/>
              </a:ext>
            </a:extLst>
          </p:cNvPr>
          <p:cNvSpPr>
            <a:spLocks noGrp="1"/>
          </p:cNvSpPr>
          <p:nvPr/>
        </p:nvSpPr>
        <p:spPr>
          <a:xfrm>
            <a:off x="4095750" y="3162300"/>
            <a:ext cx="184785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75" b="0">
                <a:solidFill>
                  <a:srgbClr val="111827"/>
                </a:solidFill>
                <a:latin typeface="Aptos"/>
                <a:ea typeface="Aptos"/>
                <a:cs typeface="Aptos"/>
              </a:defRPr>
            </a:pPr>
            <a:r>
              <a:rPr sz="900" b="0">
                <a:solidFill>
                  <a:srgbClr val="111827"/>
                </a:solidFill>
                <a:latin typeface="Century Schoolbook" panose="02040604050505020304" pitchFamily="18" charset="0"/>
                <a:ea typeface="Aptos"/>
                <a:cs typeface="Aptos"/>
              </a:rPr>
              <a:t>Natural convection limited</a:t>
            </a:r>
          </a:p>
        </p:txBody>
      </p:sp>
      <p:sp>
        <p:nvSpPr>
          <p:cNvPr id="44" name="Rectangle 43">
            <a:extLst>
              <a:ext uri="{FF2B5EF4-FFF2-40B4-BE49-F238E27FC236}">
                <a16:creationId xmlns:a16="http://schemas.microsoft.com/office/drawing/2014/main" id="{56B91268-DF7A-415C-B52B-2569EB08D7B3}"/>
              </a:ext>
            </a:extLst>
          </p:cNvPr>
          <p:cNvSpPr>
            <a:spLocks noGrp="1"/>
          </p:cNvSpPr>
          <p:nvPr/>
        </p:nvSpPr>
        <p:spPr>
          <a:xfrm>
            <a:off x="6019800" y="3067050"/>
            <a:ext cx="2095500" cy="533400"/>
          </a:xfrm>
          <a:prstGeom prst="rect">
            <a:avLst/>
          </a:prstGeom>
          <a:solidFill>
            <a:srgbClr val="FFFFFF"/>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45" name="Rectangle 44">
            <a:extLst>
              <a:ext uri="{FF2B5EF4-FFF2-40B4-BE49-F238E27FC236}">
                <a16:creationId xmlns:a16="http://schemas.microsoft.com/office/drawing/2014/main" id="{A0FD7ADC-6AE6-4B92-8915-FDD7D95BC724}"/>
              </a:ext>
            </a:extLst>
          </p:cNvPr>
          <p:cNvSpPr>
            <a:spLocks noGrp="1"/>
          </p:cNvSpPr>
          <p:nvPr/>
        </p:nvSpPr>
        <p:spPr>
          <a:xfrm>
            <a:off x="6096000" y="3162300"/>
            <a:ext cx="19431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75" b="0">
                <a:solidFill>
                  <a:srgbClr val="111827"/>
                </a:solidFill>
                <a:latin typeface="Aptos"/>
                <a:ea typeface="Aptos"/>
                <a:cs typeface="Aptos"/>
              </a:defRPr>
            </a:pPr>
            <a:r>
              <a:rPr sz="900" b="0">
                <a:solidFill>
                  <a:srgbClr val="111827"/>
                </a:solidFill>
                <a:latin typeface="Century Schoolbook" panose="02040604050505020304" pitchFamily="18" charset="0"/>
                <a:ea typeface="Aptos"/>
                <a:cs typeface="Aptos"/>
              </a:rPr>
              <a:t>Depends on pipe/fan packaging</a:t>
            </a:r>
          </a:p>
        </p:txBody>
      </p:sp>
      <p:sp>
        <p:nvSpPr>
          <p:cNvPr id="46" name="Rectangle 45">
            <a:extLst>
              <a:ext uri="{FF2B5EF4-FFF2-40B4-BE49-F238E27FC236}">
                <a16:creationId xmlns:a16="http://schemas.microsoft.com/office/drawing/2014/main" id="{4D433BEE-6EFB-4D71-9D71-533F79F48D80}"/>
              </a:ext>
            </a:extLst>
          </p:cNvPr>
          <p:cNvSpPr>
            <a:spLocks noGrp="1"/>
          </p:cNvSpPr>
          <p:nvPr/>
        </p:nvSpPr>
        <p:spPr>
          <a:xfrm>
            <a:off x="8115300" y="3067050"/>
            <a:ext cx="2095500" cy="533400"/>
          </a:xfrm>
          <a:prstGeom prst="rect">
            <a:avLst/>
          </a:prstGeom>
          <a:solidFill>
            <a:srgbClr val="EFF6FF"/>
          </a:solidFill>
          <a:ln w="9525">
            <a:solidFill>
              <a:srgbClr val="1D4ED8"/>
            </a:solidFill>
            <a:prstDash val="solid"/>
          </a:ln>
        </p:spPr>
        <p:txBody>
          <a:bodyPr/>
          <a:lstStyle/>
          <a:p>
            <a:endParaRPr lang="en-US" sz="2400">
              <a:latin typeface="Century Schoolbook" panose="02040604050505020304" pitchFamily="18" charset="0"/>
            </a:endParaRPr>
          </a:p>
        </p:txBody>
      </p:sp>
      <p:sp>
        <p:nvSpPr>
          <p:cNvPr id="47" name="Rectangle 46">
            <a:extLst>
              <a:ext uri="{FF2B5EF4-FFF2-40B4-BE49-F238E27FC236}">
                <a16:creationId xmlns:a16="http://schemas.microsoft.com/office/drawing/2014/main" id="{4EEDBAFB-ED8E-4DEC-84E2-B98B3FE59A93}"/>
              </a:ext>
            </a:extLst>
          </p:cNvPr>
          <p:cNvSpPr>
            <a:spLocks noGrp="1"/>
          </p:cNvSpPr>
          <p:nvPr/>
        </p:nvSpPr>
        <p:spPr>
          <a:xfrm>
            <a:off x="8191500" y="3162300"/>
            <a:ext cx="19431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75" b="0">
                <a:solidFill>
                  <a:srgbClr val="111827"/>
                </a:solidFill>
                <a:latin typeface="Aptos"/>
                <a:ea typeface="Aptos"/>
                <a:cs typeface="Aptos"/>
              </a:defRPr>
            </a:pPr>
            <a:r>
              <a:rPr sz="900" b="0">
                <a:solidFill>
                  <a:srgbClr val="111827"/>
                </a:solidFill>
                <a:latin typeface="Century Schoolbook" panose="02040604050505020304" pitchFamily="18" charset="0"/>
                <a:ea typeface="Aptos"/>
                <a:cs typeface="Aptos"/>
              </a:rPr>
              <a:t>Narrower spacing</a:t>
            </a:r>
          </a:p>
        </p:txBody>
      </p:sp>
      <p:sp>
        <p:nvSpPr>
          <p:cNvPr id="50" name="Rectangle 49">
            <a:extLst>
              <a:ext uri="{FF2B5EF4-FFF2-40B4-BE49-F238E27FC236}">
                <a16:creationId xmlns:a16="http://schemas.microsoft.com/office/drawing/2014/main" id="{C79B163A-26DD-4ED1-B5C6-E6DADC80209F}"/>
              </a:ext>
            </a:extLst>
          </p:cNvPr>
          <p:cNvSpPr>
            <a:spLocks noGrp="1"/>
          </p:cNvSpPr>
          <p:nvPr/>
        </p:nvSpPr>
        <p:spPr>
          <a:xfrm>
            <a:off x="2228850" y="3600450"/>
            <a:ext cx="1790700" cy="533400"/>
          </a:xfrm>
          <a:prstGeom prst="rect">
            <a:avLst/>
          </a:prstGeom>
          <a:solidFill>
            <a:srgbClr val="FFFFFF"/>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51" name="Rectangle 50">
            <a:extLst>
              <a:ext uri="{FF2B5EF4-FFF2-40B4-BE49-F238E27FC236}">
                <a16:creationId xmlns:a16="http://schemas.microsoft.com/office/drawing/2014/main" id="{B9EAA6CE-C726-4645-B400-33267658E39F}"/>
              </a:ext>
            </a:extLst>
          </p:cNvPr>
          <p:cNvSpPr>
            <a:spLocks noGrp="1"/>
          </p:cNvSpPr>
          <p:nvPr/>
        </p:nvSpPr>
        <p:spPr>
          <a:xfrm>
            <a:off x="2305050" y="3695700"/>
            <a:ext cx="16383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675" b="1">
                <a:solidFill>
                  <a:srgbClr val="111827"/>
                </a:solidFill>
                <a:latin typeface="Aptos"/>
                <a:ea typeface="Aptos"/>
                <a:cs typeface="Aptos"/>
              </a:defRPr>
            </a:pPr>
            <a:r>
              <a:rPr sz="900" b="1">
                <a:solidFill>
                  <a:srgbClr val="111827"/>
                </a:solidFill>
                <a:latin typeface="Century Schoolbook" panose="02040604050505020304" pitchFamily="18" charset="0"/>
                <a:ea typeface="Aptos"/>
                <a:cs typeface="Aptos"/>
              </a:rPr>
              <a:t>Tool access / mounting</a:t>
            </a:r>
          </a:p>
        </p:txBody>
      </p:sp>
      <p:sp>
        <p:nvSpPr>
          <p:cNvPr id="52" name="Rectangle 51">
            <a:extLst>
              <a:ext uri="{FF2B5EF4-FFF2-40B4-BE49-F238E27FC236}">
                <a16:creationId xmlns:a16="http://schemas.microsoft.com/office/drawing/2014/main" id="{E4D1AD91-B976-431B-AC1B-0E7B59106D4E}"/>
              </a:ext>
            </a:extLst>
          </p:cNvPr>
          <p:cNvSpPr>
            <a:spLocks noGrp="1"/>
          </p:cNvSpPr>
          <p:nvPr/>
        </p:nvSpPr>
        <p:spPr>
          <a:xfrm>
            <a:off x="4019550" y="3600450"/>
            <a:ext cx="2000250" cy="533400"/>
          </a:xfrm>
          <a:prstGeom prst="rect">
            <a:avLst/>
          </a:prstGeom>
          <a:solidFill>
            <a:srgbClr val="FFFFFF"/>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53" name="Rectangle 52">
            <a:extLst>
              <a:ext uri="{FF2B5EF4-FFF2-40B4-BE49-F238E27FC236}">
                <a16:creationId xmlns:a16="http://schemas.microsoft.com/office/drawing/2014/main" id="{D8020DF2-BD66-4692-8F96-CC19EED1454E}"/>
              </a:ext>
            </a:extLst>
          </p:cNvPr>
          <p:cNvSpPr>
            <a:spLocks noGrp="1"/>
          </p:cNvSpPr>
          <p:nvPr/>
        </p:nvSpPr>
        <p:spPr>
          <a:xfrm>
            <a:off x="4095750" y="3695700"/>
            <a:ext cx="184785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75" b="0">
                <a:solidFill>
                  <a:srgbClr val="111827"/>
                </a:solidFill>
                <a:latin typeface="Aptos"/>
                <a:ea typeface="Aptos"/>
                <a:cs typeface="Aptos"/>
              </a:defRPr>
            </a:pPr>
            <a:r>
              <a:rPr sz="900" b="0">
                <a:solidFill>
                  <a:srgbClr val="111827"/>
                </a:solidFill>
                <a:latin typeface="Century Schoolbook" panose="02040604050505020304" pitchFamily="18" charset="0"/>
                <a:ea typeface="Aptos"/>
                <a:cs typeface="Aptos"/>
              </a:rPr>
              <a:t>Heavy and awkward</a:t>
            </a:r>
          </a:p>
        </p:txBody>
      </p:sp>
      <p:sp>
        <p:nvSpPr>
          <p:cNvPr id="54" name="Rectangle 53">
            <a:extLst>
              <a:ext uri="{FF2B5EF4-FFF2-40B4-BE49-F238E27FC236}">
                <a16:creationId xmlns:a16="http://schemas.microsoft.com/office/drawing/2014/main" id="{D5B4EF0D-07C3-4FD3-A67E-E62E5BFD0CCF}"/>
              </a:ext>
            </a:extLst>
          </p:cNvPr>
          <p:cNvSpPr>
            <a:spLocks noGrp="1"/>
          </p:cNvSpPr>
          <p:nvPr/>
        </p:nvSpPr>
        <p:spPr>
          <a:xfrm>
            <a:off x="6019800" y="3600450"/>
            <a:ext cx="2095500" cy="533400"/>
          </a:xfrm>
          <a:prstGeom prst="rect">
            <a:avLst/>
          </a:prstGeom>
          <a:solidFill>
            <a:srgbClr val="FFFFFF"/>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55" name="Rectangle 54">
            <a:extLst>
              <a:ext uri="{FF2B5EF4-FFF2-40B4-BE49-F238E27FC236}">
                <a16:creationId xmlns:a16="http://schemas.microsoft.com/office/drawing/2014/main" id="{28EFE8C4-0DF7-4723-9B88-C6D4ABF32666}"/>
              </a:ext>
            </a:extLst>
          </p:cNvPr>
          <p:cNvSpPr>
            <a:spLocks noGrp="1"/>
          </p:cNvSpPr>
          <p:nvPr/>
        </p:nvSpPr>
        <p:spPr>
          <a:xfrm>
            <a:off x="6096000" y="3695700"/>
            <a:ext cx="19431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75" b="0">
                <a:solidFill>
                  <a:srgbClr val="111827"/>
                </a:solidFill>
                <a:latin typeface="Aptos"/>
                <a:ea typeface="Aptos"/>
                <a:cs typeface="Aptos"/>
              </a:defRPr>
            </a:pPr>
            <a:r>
              <a:rPr sz="900" b="0">
                <a:solidFill>
                  <a:srgbClr val="111827"/>
                </a:solidFill>
                <a:latin typeface="Century Schoolbook" panose="02040604050505020304" pitchFamily="18" charset="0"/>
                <a:ea typeface="Aptos"/>
                <a:cs typeface="Aptos"/>
              </a:rPr>
              <a:t>More interfaces to mount</a:t>
            </a:r>
          </a:p>
        </p:txBody>
      </p:sp>
      <p:sp>
        <p:nvSpPr>
          <p:cNvPr id="56" name="Rectangle 55">
            <a:extLst>
              <a:ext uri="{FF2B5EF4-FFF2-40B4-BE49-F238E27FC236}">
                <a16:creationId xmlns:a16="http://schemas.microsoft.com/office/drawing/2014/main" id="{A435623F-2BA3-4399-A364-0874F9A7CF75}"/>
              </a:ext>
            </a:extLst>
          </p:cNvPr>
          <p:cNvSpPr>
            <a:spLocks noGrp="1"/>
          </p:cNvSpPr>
          <p:nvPr/>
        </p:nvSpPr>
        <p:spPr>
          <a:xfrm>
            <a:off x="8115300" y="3600450"/>
            <a:ext cx="2095500" cy="533400"/>
          </a:xfrm>
          <a:prstGeom prst="rect">
            <a:avLst/>
          </a:prstGeom>
          <a:solidFill>
            <a:srgbClr val="EFF6FF"/>
          </a:solidFill>
          <a:ln w="9525">
            <a:solidFill>
              <a:srgbClr val="1D4ED8"/>
            </a:solidFill>
            <a:prstDash val="solid"/>
          </a:ln>
        </p:spPr>
        <p:txBody>
          <a:bodyPr/>
          <a:lstStyle/>
          <a:p>
            <a:endParaRPr lang="en-US" sz="2400">
              <a:latin typeface="Century Schoolbook" panose="02040604050505020304" pitchFamily="18" charset="0"/>
            </a:endParaRPr>
          </a:p>
        </p:txBody>
      </p:sp>
      <p:sp>
        <p:nvSpPr>
          <p:cNvPr id="57" name="Rectangle 56">
            <a:extLst>
              <a:ext uri="{FF2B5EF4-FFF2-40B4-BE49-F238E27FC236}">
                <a16:creationId xmlns:a16="http://schemas.microsoft.com/office/drawing/2014/main" id="{121DF43B-2BBE-4E76-B8AD-2046D2D6488B}"/>
              </a:ext>
            </a:extLst>
          </p:cNvPr>
          <p:cNvSpPr>
            <a:spLocks noGrp="1"/>
          </p:cNvSpPr>
          <p:nvPr/>
        </p:nvSpPr>
        <p:spPr>
          <a:xfrm>
            <a:off x="8191500" y="3695700"/>
            <a:ext cx="19431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75" b="0">
                <a:solidFill>
                  <a:srgbClr val="111827"/>
                </a:solidFill>
                <a:latin typeface="Aptos"/>
                <a:ea typeface="Aptos"/>
                <a:cs typeface="Aptos"/>
              </a:defRPr>
            </a:pPr>
            <a:r>
              <a:rPr sz="900" b="0">
                <a:solidFill>
                  <a:srgbClr val="111827"/>
                </a:solidFill>
                <a:latin typeface="Century Schoolbook" panose="02040604050505020304" pitchFamily="18" charset="0"/>
                <a:ea typeface="Aptos"/>
                <a:cs typeface="Aptos"/>
              </a:rPr>
              <a:t>Less access margin</a:t>
            </a:r>
          </a:p>
        </p:txBody>
      </p:sp>
      <p:sp>
        <p:nvSpPr>
          <p:cNvPr id="60" name="Rectangle 59">
            <a:extLst>
              <a:ext uri="{FF2B5EF4-FFF2-40B4-BE49-F238E27FC236}">
                <a16:creationId xmlns:a16="http://schemas.microsoft.com/office/drawing/2014/main" id="{ED7890B8-C51C-41A1-807A-3DFF2E7FD20A}"/>
              </a:ext>
            </a:extLst>
          </p:cNvPr>
          <p:cNvSpPr>
            <a:spLocks noGrp="1"/>
          </p:cNvSpPr>
          <p:nvPr/>
        </p:nvSpPr>
        <p:spPr>
          <a:xfrm>
            <a:off x="2228850" y="4133850"/>
            <a:ext cx="1790700" cy="533400"/>
          </a:xfrm>
          <a:prstGeom prst="rect">
            <a:avLst/>
          </a:prstGeom>
          <a:solidFill>
            <a:srgbClr val="FFFFFF"/>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61" name="Rectangle 60">
            <a:extLst>
              <a:ext uri="{FF2B5EF4-FFF2-40B4-BE49-F238E27FC236}">
                <a16:creationId xmlns:a16="http://schemas.microsoft.com/office/drawing/2014/main" id="{2882B3A7-21C8-46F4-A447-5E24FB784184}"/>
              </a:ext>
            </a:extLst>
          </p:cNvPr>
          <p:cNvSpPr>
            <a:spLocks noGrp="1"/>
          </p:cNvSpPr>
          <p:nvPr/>
        </p:nvSpPr>
        <p:spPr>
          <a:xfrm>
            <a:off x="2305050" y="4229100"/>
            <a:ext cx="16383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675" b="1">
                <a:solidFill>
                  <a:srgbClr val="111827"/>
                </a:solidFill>
                <a:latin typeface="Aptos"/>
                <a:ea typeface="Aptos"/>
                <a:cs typeface="Aptos"/>
              </a:defRPr>
            </a:pPr>
            <a:r>
              <a:rPr sz="900" b="1">
                <a:solidFill>
                  <a:srgbClr val="111827"/>
                </a:solidFill>
                <a:latin typeface="Century Schoolbook" panose="02040604050505020304" pitchFamily="18" charset="0"/>
                <a:ea typeface="Aptos"/>
                <a:cs typeface="Aptos"/>
              </a:rPr>
              <a:t>Mass / cost</a:t>
            </a:r>
          </a:p>
        </p:txBody>
      </p:sp>
      <p:sp>
        <p:nvSpPr>
          <p:cNvPr id="62" name="Rectangle 61">
            <a:extLst>
              <a:ext uri="{FF2B5EF4-FFF2-40B4-BE49-F238E27FC236}">
                <a16:creationId xmlns:a16="http://schemas.microsoft.com/office/drawing/2014/main" id="{AD1816B0-9AEB-4674-A76C-6BE3406C3B33}"/>
              </a:ext>
            </a:extLst>
          </p:cNvPr>
          <p:cNvSpPr>
            <a:spLocks noGrp="1"/>
          </p:cNvSpPr>
          <p:nvPr/>
        </p:nvSpPr>
        <p:spPr>
          <a:xfrm>
            <a:off x="4019550" y="4133850"/>
            <a:ext cx="2000250" cy="533400"/>
          </a:xfrm>
          <a:prstGeom prst="rect">
            <a:avLst/>
          </a:prstGeom>
          <a:solidFill>
            <a:srgbClr val="FFFFFF"/>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63" name="Rectangle 62">
            <a:extLst>
              <a:ext uri="{FF2B5EF4-FFF2-40B4-BE49-F238E27FC236}">
                <a16:creationId xmlns:a16="http://schemas.microsoft.com/office/drawing/2014/main" id="{5B093C42-3E64-49F7-BC5F-013377FD7343}"/>
              </a:ext>
            </a:extLst>
          </p:cNvPr>
          <p:cNvSpPr>
            <a:spLocks noGrp="1"/>
          </p:cNvSpPr>
          <p:nvPr/>
        </p:nvSpPr>
        <p:spPr>
          <a:xfrm>
            <a:off x="4095750" y="4229100"/>
            <a:ext cx="184785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75" b="0">
                <a:solidFill>
                  <a:srgbClr val="111827"/>
                </a:solidFill>
                <a:latin typeface="Aptos"/>
                <a:ea typeface="Aptos"/>
                <a:cs typeface="Aptos"/>
              </a:defRPr>
            </a:pPr>
            <a:r>
              <a:rPr sz="900" b="0">
                <a:solidFill>
                  <a:srgbClr val="111827"/>
                </a:solidFill>
                <a:latin typeface="Century Schoolbook" panose="02040604050505020304" pitchFamily="18" charset="0"/>
                <a:ea typeface="Aptos"/>
                <a:cs typeface="Aptos"/>
              </a:rPr>
              <a:t>High mass/cost</a:t>
            </a:r>
          </a:p>
        </p:txBody>
      </p:sp>
      <p:sp>
        <p:nvSpPr>
          <p:cNvPr id="64" name="Rectangle 63">
            <a:extLst>
              <a:ext uri="{FF2B5EF4-FFF2-40B4-BE49-F238E27FC236}">
                <a16:creationId xmlns:a16="http://schemas.microsoft.com/office/drawing/2014/main" id="{E44B8A32-303B-42B8-A99A-A48B5A8B4209}"/>
              </a:ext>
            </a:extLst>
          </p:cNvPr>
          <p:cNvSpPr>
            <a:spLocks noGrp="1"/>
          </p:cNvSpPr>
          <p:nvPr/>
        </p:nvSpPr>
        <p:spPr>
          <a:xfrm>
            <a:off x="6019800" y="4133850"/>
            <a:ext cx="2095500" cy="533400"/>
          </a:xfrm>
          <a:prstGeom prst="rect">
            <a:avLst/>
          </a:prstGeom>
          <a:solidFill>
            <a:srgbClr val="FFFFFF"/>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65" name="Rectangle 64">
            <a:extLst>
              <a:ext uri="{FF2B5EF4-FFF2-40B4-BE49-F238E27FC236}">
                <a16:creationId xmlns:a16="http://schemas.microsoft.com/office/drawing/2014/main" id="{58124AAF-906A-404B-8FAB-F647DFC661D9}"/>
              </a:ext>
            </a:extLst>
          </p:cNvPr>
          <p:cNvSpPr>
            <a:spLocks noGrp="1"/>
          </p:cNvSpPr>
          <p:nvPr/>
        </p:nvSpPr>
        <p:spPr>
          <a:xfrm>
            <a:off x="6096000" y="4229100"/>
            <a:ext cx="19431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75" b="0">
                <a:solidFill>
                  <a:srgbClr val="111827"/>
                </a:solidFill>
                <a:latin typeface="Aptos"/>
                <a:ea typeface="Aptos"/>
                <a:cs typeface="Aptos"/>
              </a:defRPr>
            </a:pPr>
            <a:r>
              <a:rPr sz="900" b="0">
                <a:solidFill>
                  <a:srgbClr val="111827"/>
                </a:solidFill>
                <a:latin typeface="Century Schoolbook" panose="02040604050505020304" pitchFamily="18" charset="0"/>
                <a:ea typeface="Aptos"/>
                <a:cs typeface="Aptos"/>
              </a:rPr>
              <a:t>Higher cost</a:t>
            </a:r>
          </a:p>
        </p:txBody>
      </p:sp>
      <p:sp>
        <p:nvSpPr>
          <p:cNvPr id="66" name="Rectangle 65">
            <a:extLst>
              <a:ext uri="{FF2B5EF4-FFF2-40B4-BE49-F238E27FC236}">
                <a16:creationId xmlns:a16="http://schemas.microsoft.com/office/drawing/2014/main" id="{8BDF4429-083A-4C9E-8324-7A8647B585A9}"/>
              </a:ext>
            </a:extLst>
          </p:cNvPr>
          <p:cNvSpPr>
            <a:spLocks noGrp="1"/>
          </p:cNvSpPr>
          <p:nvPr/>
        </p:nvSpPr>
        <p:spPr>
          <a:xfrm>
            <a:off x="8115300" y="4133850"/>
            <a:ext cx="2095500" cy="533400"/>
          </a:xfrm>
          <a:prstGeom prst="rect">
            <a:avLst/>
          </a:prstGeom>
          <a:solidFill>
            <a:srgbClr val="EFF6FF"/>
          </a:solidFill>
          <a:ln w="9525">
            <a:solidFill>
              <a:srgbClr val="1D4ED8"/>
            </a:solidFill>
            <a:prstDash val="solid"/>
          </a:ln>
        </p:spPr>
        <p:txBody>
          <a:bodyPr/>
          <a:lstStyle/>
          <a:p>
            <a:endParaRPr lang="en-US" sz="2400">
              <a:latin typeface="Century Schoolbook" panose="02040604050505020304" pitchFamily="18" charset="0"/>
            </a:endParaRPr>
          </a:p>
        </p:txBody>
      </p:sp>
      <p:sp>
        <p:nvSpPr>
          <p:cNvPr id="67" name="Rectangle 66">
            <a:extLst>
              <a:ext uri="{FF2B5EF4-FFF2-40B4-BE49-F238E27FC236}">
                <a16:creationId xmlns:a16="http://schemas.microsoft.com/office/drawing/2014/main" id="{4C7BCF54-A797-43AE-A623-0ACDB93888B9}"/>
              </a:ext>
            </a:extLst>
          </p:cNvPr>
          <p:cNvSpPr>
            <a:spLocks noGrp="1"/>
          </p:cNvSpPr>
          <p:nvPr/>
        </p:nvSpPr>
        <p:spPr>
          <a:xfrm>
            <a:off x="8191500" y="4229100"/>
            <a:ext cx="19431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75" b="0">
                <a:solidFill>
                  <a:srgbClr val="111827"/>
                </a:solidFill>
                <a:latin typeface="Aptos"/>
                <a:ea typeface="Aptos"/>
                <a:cs typeface="Aptos"/>
              </a:defRPr>
            </a:pPr>
            <a:r>
              <a:rPr sz="900" b="0">
                <a:solidFill>
                  <a:srgbClr val="111827"/>
                </a:solidFill>
                <a:latin typeface="Century Schoolbook" panose="02040604050505020304" pitchFamily="18" charset="0"/>
                <a:ea typeface="Aptos"/>
                <a:cs typeface="Aptos"/>
              </a:rPr>
              <a:t>Cooler but higher mass</a:t>
            </a:r>
          </a:p>
        </p:txBody>
      </p:sp>
      <p:sp>
        <p:nvSpPr>
          <p:cNvPr id="70" name="Rectangle 69">
            <a:extLst>
              <a:ext uri="{FF2B5EF4-FFF2-40B4-BE49-F238E27FC236}">
                <a16:creationId xmlns:a16="http://schemas.microsoft.com/office/drawing/2014/main" id="{A3B3EB8C-797D-40E0-8CB6-27570B3A473A}"/>
              </a:ext>
            </a:extLst>
          </p:cNvPr>
          <p:cNvSpPr>
            <a:spLocks noGrp="1"/>
          </p:cNvSpPr>
          <p:nvPr/>
        </p:nvSpPr>
        <p:spPr>
          <a:xfrm>
            <a:off x="2228850" y="4667250"/>
            <a:ext cx="1790700" cy="533400"/>
          </a:xfrm>
          <a:prstGeom prst="rect">
            <a:avLst/>
          </a:prstGeom>
          <a:solidFill>
            <a:srgbClr val="FFFFFF"/>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71" name="Rectangle 70">
            <a:extLst>
              <a:ext uri="{FF2B5EF4-FFF2-40B4-BE49-F238E27FC236}">
                <a16:creationId xmlns:a16="http://schemas.microsoft.com/office/drawing/2014/main" id="{F46FCD51-F371-40F9-8C2A-BA50D60643C4}"/>
              </a:ext>
            </a:extLst>
          </p:cNvPr>
          <p:cNvSpPr>
            <a:spLocks noGrp="1"/>
          </p:cNvSpPr>
          <p:nvPr/>
        </p:nvSpPr>
        <p:spPr>
          <a:xfrm>
            <a:off x="2305050" y="4762500"/>
            <a:ext cx="16383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675" b="1">
                <a:solidFill>
                  <a:srgbClr val="111827"/>
                </a:solidFill>
                <a:latin typeface="Aptos"/>
                <a:ea typeface="Aptos"/>
                <a:cs typeface="Aptos"/>
              </a:defRPr>
            </a:pPr>
            <a:r>
              <a:rPr sz="900" b="1">
                <a:solidFill>
                  <a:srgbClr val="111827"/>
                </a:solidFill>
                <a:latin typeface="Century Schoolbook" panose="02040604050505020304" pitchFamily="18" charset="0"/>
                <a:ea typeface="Aptos"/>
                <a:cs typeface="Aptos"/>
              </a:rPr>
              <a:t>Prototype readiness</a:t>
            </a:r>
          </a:p>
        </p:txBody>
      </p:sp>
      <p:sp>
        <p:nvSpPr>
          <p:cNvPr id="72" name="Rectangle 71">
            <a:extLst>
              <a:ext uri="{FF2B5EF4-FFF2-40B4-BE49-F238E27FC236}">
                <a16:creationId xmlns:a16="http://schemas.microsoft.com/office/drawing/2014/main" id="{5B62E192-4A97-4D9E-9FE6-51B2D2628FA4}"/>
              </a:ext>
            </a:extLst>
          </p:cNvPr>
          <p:cNvSpPr>
            <a:spLocks noGrp="1"/>
          </p:cNvSpPr>
          <p:nvPr/>
        </p:nvSpPr>
        <p:spPr>
          <a:xfrm>
            <a:off x="4019550" y="4667250"/>
            <a:ext cx="2000250" cy="533400"/>
          </a:xfrm>
          <a:prstGeom prst="rect">
            <a:avLst/>
          </a:prstGeom>
          <a:solidFill>
            <a:srgbClr val="FFFFFF"/>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73" name="Rectangle 72">
            <a:extLst>
              <a:ext uri="{FF2B5EF4-FFF2-40B4-BE49-F238E27FC236}">
                <a16:creationId xmlns:a16="http://schemas.microsoft.com/office/drawing/2014/main" id="{4903C1F2-876C-4A7D-9689-14426EBB72F5}"/>
              </a:ext>
            </a:extLst>
          </p:cNvPr>
          <p:cNvSpPr>
            <a:spLocks noGrp="1"/>
          </p:cNvSpPr>
          <p:nvPr/>
        </p:nvSpPr>
        <p:spPr>
          <a:xfrm>
            <a:off x="4095750" y="4762500"/>
            <a:ext cx="184785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75" b="0">
                <a:solidFill>
                  <a:srgbClr val="111827"/>
                </a:solidFill>
                <a:latin typeface="Aptos"/>
                <a:ea typeface="Aptos"/>
                <a:cs typeface="Aptos"/>
              </a:defRPr>
            </a:pPr>
            <a:r>
              <a:rPr sz="900" b="0">
                <a:solidFill>
                  <a:srgbClr val="111827"/>
                </a:solidFill>
                <a:latin typeface="Century Schoolbook" panose="02040604050505020304" pitchFamily="18" charset="0"/>
                <a:ea typeface="Aptos"/>
                <a:cs typeface="Aptos"/>
              </a:rPr>
              <a:t>Reject</a:t>
            </a:r>
          </a:p>
        </p:txBody>
      </p:sp>
      <p:sp>
        <p:nvSpPr>
          <p:cNvPr id="74" name="Rectangle 73">
            <a:extLst>
              <a:ext uri="{FF2B5EF4-FFF2-40B4-BE49-F238E27FC236}">
                <a16:creationId xmlns:a16="http://schemas.microsoft.com/office/drawing/2014/main" id="{58C4F56B-97D9-4D11-A34C-8E4E25A6EFB8}"/>
              </a:ext>
            </a:extLst>
          </p:cNvPr>
          <p:cNvSpPr>
            <a:spLocks noGrp="1"/>
          </p:cNvSpPr>
          <p:nvPr/>
        </p:nvSpPr>
        <p:spPr>
          <a:xfrm>
            <a:off x="6019800" y="4667250"/>
            <a:ext cx="2095500" cy="533400"/>
          </a:xfrm>
          <a:prstGeom prst="rect">
            <a:avLst/>
          </a:prstGeom>
          <a:solidFill>
            <a:srgbClr val="FFFFFF"/>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75" name="Rectangle 74">
            <a:extLst>
              <a:ext uri="{FF2B5EF4-FFF2-40B4-BE49-F238E27FC236}">
                <a16:creationId xmlns:a16="http://schemas.microsoft.com/office/drawing/2014/main" id="{A8D03759-B74E-4427-B7DD-6EFF4AE62917}"/>
              </a:ext>
            </a:extLst>
          </p:cNvPr>
          <p:cNvSpPr>
            <a:spLocks noGrp="1"/>
          </p:cNvSpPr>
          <p:nvPr/>
        </p:nvSpPr>
        <p:spPr>
          <a:xfrm>
            <a:off x="6096000" y="4762500"/>
            <a:ext cx="19431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75" b="0">
                <a:solidFill>
                  <a:srgbClr val="111827"/>
                </a:solidFill>
                <a:latin typeface="Aptos"/>
                <a:ea typeface="Aptos"/>
                <a:cs typeface="Aptos"/>
              </a:defRPr>
            </a:pPr>
            <a:r>
              <a:rPr sz="900" b="0">
                <a:solidFill>
                  <a:srgbClr val="111827"/>
                </a:solidFill>
                <a:latin typeface="Century Schoolbook" panose="02040604050505020304" pitchFamily="18" charset="0"/>
                <a:ea typeface="Aptos"/>
                <a:cs typeface="Aptos"/>
              </a:rPr>
              <a:t>Reject</a:t>
            </a:r>
          </a:p>
        </p:txBody>
      </p:sp>
      <p:sp>
        <p:nvSpPr>
          <p:cNvPr id="76" name="Rectangle 75">
            <a:extLst>
              <a:ext uri="{FF2B5EF4-FFF2-40B4-BE49-F238E27FC236}">
                <a16:creationId xmlns:a16="http://schemas.microsoft.com/office/drawing/2014/main" id="{F2F2E3E0-D88C-42F1-A40D-28FB86E32F25}"/>
              </a:ext>
            </a:extLst>
          </p:cNvPr>
          <p:cNvSpPr>
            <a:spLocks noGrp="1"/>
          </p:cNvSpPr>
          <p:nvPr/>
        </p:nvSpPr>
        <p:spPr>
          <a:xfrm>
            <a:off x="8115300" y="4667250"/>
            <a:ext cx="2095500" cy="533400"/>
          </a:xfrm>
          <a:prstGeom prst="rect">
            <a:avLst/>
          </a:prstGeom>
          <a:solidFill>
            <a:srgbClr val="EFF6FF"/>
          </a:solidFill>
          <a:ln w="9525">
            <a:solidFill>
              <a:srgbClr val="1D4ED8"/>
            </a:solidFill>
            <a:prstDash val="solid"/>
          </a:ln>
        </p:spPr>
        <p:txBody>
          <a:bodyPr/>
          <a:lstStyle/>
          <a:p>
            <a:endParaRPr lang="en-US" sz="2400">
              <a:latin typeface="Century Schoolbook" panose="02040604050505020304" pitchFamily="18" charset="0"/>
            </a:endParaRPr>
          </a:p>
        </p:txBody>
      </p:sp>
      <p:sp>
        <p:nvSpPr>
          <p:cNvPr id="77" name="Rectangle 76">
            <a:extLst>
              <a:ext uri="{FF2B5EF4-FFF2-40B4-BE49-F238E27FC236}">
                <a16:creationId xmlns:a16="http://schemas.microsoft.com/office/drawing/2014/main" id="{A1DFD6E5-5134-4159-8DC5-089D198D7CB8}"/>
              </a:ext>
            </a:extLst>
          </p:cNvPr>
          <p:cNvSpPr>
            <a:spLocks noGrp="1"/>
          </p:cNvSpPr>
          <p:nvPr/>
        </p:nvSpPr>
        <p:spPr>
          <a:xfrm>
            <a:off x="8191500" y="4762500"/>
            <a:ext cx="19431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75" b="0">
                <a:solidFill>
                  <a:srgbClr val="111827"/>
                </a:solidFill>
                <a:latin typeface="Aptos"/>
                <a:ea typeface="Aptos"/>
                <a:cs typeface="Aptos"/>
              </a:defRPr>
            </a:pPr>
            <a:r>
              <a:rPr sz="900" b="0">
                <a:solidFill>
                  <a:srgbClr val="111827"/>
                </a:solidFill>
                <a:latin typeface="Century Schoolbook" panose="02040604050505020304" pitchFamily="18" charset="0"/>
                <a:ea typeface="Aptos"/>
                <a:cs typeface="Aptos"/>
              </a:rPr>
              <a:t>Thermal baseline only</a:t>
            </a:r>
          </a:p>
        </p:txBody>
      </p:sp>
      <p:sp>
        <p:nvSpPr>
          <p:cNvPr id="80" name="Rectangle 79">
            <a:extLst>
              <a:ext uri="{FF2B5EF4-FFF2-40B4-BE49-F238E27FC236}">
                <a16:creationId xmlns:a16="http://schemas.microsoft.com/office/drawing/2014/main" id="{BA95D3A0-DBAA-401F-812A-7EF9509699A0}"/>
              </a:ext>
            </a:extLst>
          </p:cNvPr>
          <p:cNvSpPr>
            <a:spLocks noGrp="1"/>
          </p:cNvSpPr>
          <p:nvPr/>
        </p:nvSpPr>
        <p:spPr>
          <a:xfrm>
            <a:off x="2228850" y="5200650"/>
            <a:ext cx="1790700" cy="533400"/>
          </a:xfrm>
          <a:prstGeom prst="rect">
            <a:avLst/>
          </a:prstGeom>
          <a:solidFill>
            <a:srgbClr val="FFFFFF"/>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81" name="Rectangle 80">
            <a:extLst>
              <a:ext uri="{FF2B5EF4-FFF2-40B4-BE49-F238E27FC236}">
                <a16:creationId xmlns:a16="http://schemas.microsoft.com/office/drawing/2014/main" id="{10639432-73A9-4087-A38D-D23498251F18}"/>
              </a:ext>
            </a:extLst>
          </p:cNvPr>
          <p:cNvSpPr>
            <a:spLocks noGrp="1"/>
          </p:cNvSpPr>
          <p:nvPr/>
        </p:nvSpPr>
        <p:spPr>
          <a:xfrm>
            <a:off x="2305050" y="5295900"/>
            <a:ext cx="16383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675" b="1">
                <a:solidFill>
                  <a:srgbClr val="B91C1C"/>
                </a:solidFill>
                <a:latin typeface="Aptos"/>
                <a:ea typeface="Aptos"/>
                <a:cs typeface="Aptos"/>
              </a:defRPr>
            </a:pPr>
            <a:r>
              <a:rPr sz="900" b="1">
                <a:solidFill>
                  <a:srgbClr val="B91C1C"/>
                </a:solidFill>
                <a:latin typeface="Century Schoolbook" panose="02040604050505020304" pitchFamily="18" charset="0"/>
                <a:ea typeface="Aptos"/>
                <a:cs typeface="Aptos"/>
              </a:rPr>
              <a:t>Decision</a:t>
            </a:r>
          </a:p>
        </p:txBody>
      </p:sp>
      <p:sp>
        <p:nvSpPr>
          <p:cNvPr id="82" name="Rectangle 81">
            <a:extLst>
              <a:ext uri="{FF2B5EF4-FFF2-40B4-BE49-F238E27FC236}">
                <a16:creationId xmlns:a16="http://schemas.microsoft.com/office/drawing/2014/main" id="{BB8DE65B-5952-49D0-8D6A-BA6265F68F30}"/>
              </a:ext>
            </a:extLst>
          </p:cNvPr>
          <p:cNvSpPr>
            <a:spLocks noGrp="1"/>
          </p:cNvSpPr>
          <p:nvPr/>
        </p:nvSpPr>
        <p:spPr>
          <a:xfrm>
            <a:off x="4019550" y="5200650"/>
            <a:ext cx="2000250" cy="533400"/>
          </a:xfrm>
          <a:prstGeom prst="rect">
            <a:avLst/>
          </a:prstGeom>
          <a:solidFill>
            <a:srgbClr val="FFFFFF"/>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83" name="Rectangle 82">
            <a:extLst>
              <a:ext uri="{FF2B5EF4-FFF2-40B4-BE49-F238E27FC236}">
                <a16:creationId xmlns:a16="http://schemas.microsoft.com/office/drawing/2014/main" id="{20543B13-6814-401B-9192-EB5339DE6F42}"/>
              </a:ext>
            </a:extLst>
          </p:cNvPr>
          <p:cNvSpPr>
            <a:spLocks noGrp="1"/>
          </p:cNvSpPr>
          <p:nvPr/>
        </p:nvSpPr>
        <p:spPr>
          <a:xfrm>
            <a:off x="4095750" y="5295900"/>
            <a:ext cx="184785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75" b="1">
                <a:solidFill>
                  <a:srgbClr val="B91C1C"/>
                </a:solidFill>
                <a:latin typeface="Aptos"/>
                <a:ea typeface="Aptos"/>
                <a:cs typeface="Aptos"/>
              </a:defRPr>
            </a:pPr>
            <a:r>
              <a:rPr sz="900" b="1">
                <a:solidFill>
                  <a:srgbClr val="B91C1C"/>
                </a:solidFill>
                <a:latin typeface="Century Schoolbook" panose="02040604050505020304" pitchFamily="18" charset="0"/>
                <a:ea typeface="Aptos"/>
                <a:cs typeface="Aptos"/>
              </a:rPr>
              <a:t>REJECT</a:t>
            </a:r>
          </a:p>
        </p:txBody>
      </p:sp>
      <p:sp>
        <p:nvSpPr>
          <p:cNvPr id="84" name="Rectangle 83">
            <a:extLst>
              <a:ext uri="{FF2B5EF4-FFF2-40B4-BE49-F238E27FC236}">
                <a16:creationId xmlns:a16="http://schemas.microsoft.com/office/drawing/2014/main" id="{2626FCC0-12D3-4B34-971F-0D7040F4544F}"/>
              </a:ext>
            </a:extLst>
          </p:cNvPr>
          <p:cNvSpPr>
            <a:spLocks noGrp="1"/>
          </p:cNvSpPr>
          <p:nvPr/>
        </p:nvSpPr>
        <p:spPr>
          <a:xfrm>
            <a:off x="6019800" y="5200650"/>
            <a:ext cx="2095500" cy="533400"/>
          </a:xfrm>
          <a:prstGeom prst="rect">
            <a:avLst/>
          </a:prstGeom>
          <a:solidFill>
            <a:srgbClr val="FFFFFF"/>
          </a:solidFill>
          <a:ln w="9525">
            <a:solidFill>
              <a:srgbClr val="CBD5E1"/>
            </a:solidFill>
            <a:prstDash val="solid"/>
          </a:ln>
        </p:spPr>
        <p:txBody>
          <a:bodyPr/>
          <a:lstStyle/>
          <a:p>
            <a:endParaRPr lang="en-US" sz="2400">
              <a:latin typeface="Century Schoolbook" panose="02040604050505020304" pitchFamily="18" charset="0"/>
            </a:endParaRPr>
          </a:p>
        </p:txBody>
      </p:sp>
      <p:sp>
        <p:nvSpPr>
          <p:cNvPr id="85" name="Rectangle 84">
            <a:extLst>
              <a:ext uri="{FF2B5EF4-FFF2-40B4-BE49-F238E27FC236}">
                <a16:creationId xmlns:a16="http://schemas.microsoft.com/office/drawing/2014/main" id="{B300D91A-1FA6-454B-A280-3ABE0B6627BE}"/>
              </a:ext>
            </a:extLst>
          </p:cNvPr>
          <p:cNvSpPr>
            <a:spLocks noGrp="1"/>
          </p:cNvSpPr>
          <p:nvPr/>
        </p:nvSpPr>
        <p:spPr>
          <a:xfrm>
            <a:off x="6096000" y="5295900"/>
            <a:ext cx="19431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75" b="1">
                <a:solidFill>
                  <a:srgbClr val="B91C1C"/>
                </a:solidFill>
                <a:latin typeface="Aptos"/>
                <a:ea typeface="Aptos"/>
                <a:cs typeface="Aptos"/>
              </a:defRPr>
            </a:pPr>
            <a:r>
              <a:rPr sz="900" b="1">
                <a:solidFill>
                  <a:srgbClr val="B91C1C"/>
                </a:solidFill>
                <a:latin typeface="Century Schoolbook" panose="02040604050505020304" pitchFamily="18" charset="0"/>
                <a:ea typeface="Aptos"/>
                <a:cs typeface="Aptos"/>
              </a:rPr>
              <a:t>REJECT</a:t>
            </a:r>
          </a:p>
        </p:txBody>
      </p:sp>
      <p:sp>
        <p:nvSpPr>
          <p:cNvPr id="86" name="Rectangle 85">
            <a:extLst>
              <a:ext uri="{FF2B5EF4-FFF2-40B4-BE49-F238E27FC236}">
                <a16:creationId xmlns:a16="http://schemas.microsoft.com/office/drawing/2014/main" id="{9A907F43-3F91-45D2-AE6D-EF25CEBADA9E}"/>
              </a:ext>
            </a:extLst>
          </p:cNvPr>
          <p:cNvSpPr>
            <a:spLocks noGrp="1"/>
          </p:cNvSpPr>
          <p:nvPr/>
        </p:nvSpPr>
        <p:spPr>
          <a:xfrm>
            <a:off x="8115300" y="5200650"/>
            <a:ext cx="2095500" cy="533400"/>
          </a:xfrm>
          <a:prstGeom prst="rect">
            <a:avLst/>
          </a:prstGeom>
          <a:solidFill>
            <a:srgbClr val="EFF6FF"/>
          </a:solidFill>
          <a:ln w="9525">
            <a:solidFill>
              <a:srgbClr val="1D4ED8"/>
            </a:solidFill>
            <a:prstDash val="solid"/>
          </a:ln>
        </p:spPr>
        <p:txBody>
          <a:bodyPr/>
          <a:lstStyle/>
          <a:p>
            <a:endParaRPr lang="en-US" sz="2400">
              <a:latin typeface="Century Schoolbook" panose="02040604050505020304" pitchFamily="18" charset="0"/>
            </a:endParaRPr>
          </a:p>
        </p:txBody>
      </p:sp>
      <p:sp>
        <p:nvSpPr>
          <p:cNvPr id="87" name="Rectangle 86">
            <a:extLst>
              <a:ext uri="{FF2B5EF4-FFF2-40B4-BE49-F238E27FC236}">
                <a16:creationId xmlns:a16="http://schemas.microsoft.com/office/drawing/2014/main" id="{C5204672-108E-4630-9DD9-F67AB4A45F79}"/>
              </a:ext>
            </a:extLst>
          </p:cNvPr>
          <p:cNvSpPr>
            <a:spLocks noGrp="1"/>
          </p:cNvSpPr>
          <p:nvPr/>
        </p:nvSpPr>
        <p:spPr>
          <a:xfrm>
            <a:off x="8191500" y="5295900"/>
            <a:ext cx="19431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675" b="1">
                <a:solidFill>
                  <a:srgbClr val="1D4ED8"/>
                </a:solidFill>
                <a:latin typeface="Aptos"/>
                <a:ea typeface="Aptos"/>
                <a:cs typeface="Aptos"/>
              </a:defRPr>
            </a:pPr>
            <a:r>
              <a:rPr sz="900" b="1">
                <a:solidFill>
                  <a:srgbClr val="1D4ED8"/>
                </a:solidFill>
                <a:latin typeface="Century Schoolbook" panose="02040604050505020304" pitchFamily="18" charset="0"/>
                <a:ea typeface="Aptos"/>
                <a:cs typeface="Aptos"/>
              </a:rPr>
              <a:t>BASELINE ONLY</a:t>
            </a:r>
          </a:p>
        </p:txBody>
      </p:sp>
      <p:grpSp>
        <p:nvGrpSpPr>
          <p:cNvPr id="92" name="Group 91">
            <a:extLst>
              <a:ext uri="{FF2B5EF4-FFF2-40B4-BE49-F238E27FC236}">
                <a16:creationId xmlns:a16="http://schemas.microsoft.com/office/drawing/2014/main" id="{80F31D0D-8835-A0CC-3FC5-DAF62008D958}"/>
              </a:ext>
            </a:extLst>
          </p:cNvPr>
          <p:cNvGrpSpPr/>
          <p:nvPr/>
        </p:nvGrpSpPr>
        <p:grpSpPr>
          <a:xfrm>
            <a:off x="401278" y="6311900"/>
            <a:ext cx="11790722" cy="954107"/>
            <a:chOff x="545795" y="6116924"/>
            <a:chExt cx="11790722" cy="954107"/>
          </a:xfrm>
        </p:grpSpPr>
        <p:sp>
          <p:nvSpPr>
            <p:cNvPr id="93" name="TextBox 92">
              <a:extLst>
                <a:ext uri="{FF2B5EF4-FFF2-40B4-BE49-F238E27FC236}">
                  <a16:creationId xmlns:a16="http://schemas.microsoft.com/office/drawing/2014/main" id="{91FD9ACF-C673-CFB3-20A2-66E8FB25ECC3}"/>
                </a:ext>
              </a:extLst>
            </p:cNvPr>
            <p:cNvSpPr txBox="1"/>
            <p:nvPr/>
          </p:nvSpPr>
          <p:spPr>
            <a:xfrm>
              <a:off x="545795" y="6247306"/>
              <a:ext cx="246993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latin typeface="Century Schoolbook"/>
                  <a:ea typeface="+mn-lt"/>
                  <a:cs typeface="+mn-lt"/>
                </a:rPr>
                <a:t>Spring 2026</a:t>
              </a:r>
            </a:p>
          </p:txBody>
        </p:sp>
        <p:sp>
          <p:nvSpPr>
            <p:cNvPr id="94" name="TextBox 93">
              <a:extLst>
                <a:ext uri="{FF2B5EF4-FFF2-40B4-BE49-F238E27FC236}">
                  <a16:creationId xmlns:a16="http://schemas.microsoft.com/office/drawing/2014/main" id="{191E0277-0CB5-0131-2D73-AA830F5B9E5A}"/>
                </a:ext>
              </a:extLst>
            </p:cNvPr>
            <p:cNvSpPr txBox="1"/>
            <p:nvPr/>
          </p:nvSpPr>
          <p:spPr>
            <a:xfrm>
              <a:off x="3440476" y="6116924"/>
              <a:ext cx="540105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i="1" dirty="0" err="1">
                  <a:latin typeface="Century Schoolbook"/>
                  <a:ea typeface="+mn-lt"/>
                  <a:cs typeface="+mn-lt"/>
                </a:rPr>
                <a:t>Engg</a:t>
              </a:r>
              <a:r>
                <a:rPr lang="en-US" sz="1400" b="1" i="1" dirty="0">
                  <a:latin typeface="Century Schoolbook"/>
                  <a:ea typeface="+mn-lt"/>
                  <a:cs typeface="+mn-lt"/>
                </a:rPr>
                <a:t> 114 Heat Transfer </a:t>
              </a:r>
              <a:endParaRPr lang="en-US" sz="1400" dirty="0">
                <a:latin typeface="Century Schoolbook"/>
              </a:endParaRPr>
            </a:p>
            <a:p>
              <a:pPr algn="ctr"/>
              <a:r>
                <a:rPr lang="en-US" sz="1400" b="1" i="1" dirty="0">
                  <a:latin typeface="Century Schoolbook"/>
                  <a:ea typeface="+mn-lt"/>
                  <a:cs typeface="+mn-lt"/>
                </a:rPr>
                <a:t>Lecture 1:  Heatsink Performance </a:t>
              </a:r>
              <a:endParaRPr lang="en-US" sz="1400" b="1" i="1" dirty="0">
                <a:latin typeface="Century Schoolbook"/>
              </a:endParaRPr>
            </a:p>
            <a:p>
              <a:pPr algn="ctr"/>
              <a:endParaRPr lang="en-US" sz="1400" b="1" i="1" dirty="0">
                <a:latin typeface="Century Schoolbook"/>
              </a:endParaRPr>
            </a:p>
            <a:p>
              <a:pPr algn="ctr"/>
              <a:endParaRPr lang="en-US" sz="1400" b="1" i="1" dirty="0">
                <a:latin typeface="Century Schoolbook"/>
              </a:endParaRPr>
            </a:p>
          </p:txBody>
        </p:sp>
        <p:sp>
          <p:nvSpPr>
            <p:cNvPr id="95" name="TextBox 94">
              <a:extLst>
                <a:ext uri="{FF2B5EF4-FFF2-40B4-BE49-F238E27FC236}">
                  <a16:creationId xmlns:a16="http://schemas.microsoft.com/office/drawing/2014/main" id="{5D738EE4-F16E-D03A-2E0C-D4117F513952}"/>
                </a:ext>
              </a:extLst>
            </p:cNvPr>
            <p:cNvSpPr txBox="1"/>
            <p:nvPr/>
          </p:nvSpPr>
          <p:spPr>
            <a:xfrm>
              <a:off x="11206655" y="6247306"/>
              <a:ext cx="11298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i="1" dirty="0">
                  <a:latin typeface="Century Schoolbook"/>
                </a:rPr>
                <a:t>423</a:t>
              </a:r>
            </a:p>
            <a:p>
              <a:pPr algn="l"/>
              <a:endParaRPr lang="en-US" sz="1600" i="1" dirty="0">
                <a:latin typeface="Century Schoolbook"/>
              </a:endParaRPr>
            </a:p>
          </p:txBody>
        </p:sp>
      </p:grpSp>
      <p:sp>
        <p:nvSpPr>
          <p:cNvPr id="96" name="Rectangle 95">
            <a:extLst>
              <a:ext uri="{FF2B5EF4-FFF2-40B4-BE49-F238E27FC236}">
                <a16:creationId xmlns:a16="http://schemas.microsoft.com/office/drawing/2014/main" id="{2462E65B-E882-0F02-DB8A-CA3D153B7563}"/>
              </a:ext>
            </a:extLst>
          </p:cNvPr>
          <p:cNvSpPr/>
          <p:nvPr/>
        </p:nvSpPr>
        <p:spPr>
          <a:xfrm flipV="1">
            <a:off x="324580" y="6080906"/>
            <a:ext cx="11343815" cy="6119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3940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8232C7-D512-4459-AC35-5A78A6AAA57F}"/>
              </a:ext>
            </a:extLst>
          </p:cNvPr>
          <p:cNvSpPr>
            <a:spLocks noGrp="1"/>
          </p:cNvSpPr>
          <p:nvPr/>
        </p:nvSpPr>
        <p:spPr>
          <a:xfrm>
            <a:off x="1181100" y="1729740"/>
            <a:ext cx="6191250" cy="3429000"/>
          </a:xfrm>
          <a:prstGeom prst="rect">
            <a:avLst/>
          </a:prstGeom>
          <a:solidFill>
            <a:srgbClr val="FFFFFF"/>
          </a:solidFill>
          <a:ln w="9525">
            <a:solidFill>
              <a:srgbClr val="CBD5E1"/>
            </a:solidFill>
            <a:prstDash val="solid"/>
          </a:ln>
        </p:spPr>
        <p:txBody>
          <a:bodyPr/>
          <a:lstStyle/>
          <a:p>
            <a:endParaRPr lang="en-US"/>
          </a:p>
        </p:txBody>
      </p:sp>
      <p:sp>
        <p:nvSpPr>
          <p:cNvPr id="11" name="Rectangle 10">
            <a:extLst>
              <a:ext uri="{FF2B5EF4-FFF2-40B4-BE49-F238E27FC236}">
                <a16:creationId xmlns:a16="http://schemas.microsoft.com/office/drawing/2014/main" id="{A8AD5054-C53D-4EA1-AC9A-693307352833}"/>
              </a:ext>
            </a:extLst>
          </p:cNvPr>
          <p:cNvSpPr>
            <a:spLocks noGrp="1"/>
          </p:cNvSpPr>
          <p:nvPr/>
        </p:nvSpPr>
        <p:spPr>
          <a:xfrm>
            <a:off x="1181100" y="1729740"/>
            <a:ext cx="6191250" cy="28575"/>
          </a:xfrm>
          <a:prstGeom prst="rect">
            <a:avLst/>
          </a:prstGeom>
          <a:solidFill>
            <a:srgbClr val="1D4ED8"/>
          </a:solidFill>
          <a:ln w="0">
            <a:solidFill>
              <a:srgbClr val="000000">
                <a:alpha val="0"/>
              </a:srgbClr>
            </a:solidFill>
            <a:prstDash val="solid"/>
          </a:ln>
        </p:spPr>
        <p:txBody>
          <a:bodyPr/>
          <a:lstStyle/>
          <a:p>
            <a:endParaRPr lang="en-US"/>
          </a:p>
        </p:txBody>
      </p:sp>
      <p:sp>
        <p:nvSpPr>
          <p:cNvPr id="12" name="Rectangle 11">
            <a:extLst>
              <a:ext uri="{FF2B5EF4-FFF2-40B4-BE49-F238E27FC236}">
                <a16:creationId xmlns:a16="http://schemas.microsoft.com/office/drawing/2014/main" id="{9CC411CF-740C-4357-A522-4E2F9F40FA9D}"/>
              </a:ext>
            </a:extLst>
          </p:cNvPr>
          <p:cNvSpPr>
            <a:spLocks noGrp="1"/>
          </p:cNvSpPr>
          <p:nvPr/>
        </p:nvSpPr>
        <p:spPr>
          <a:xfrm>
            <a:off x="1352550" y="1901190"/>
            <a:ext cx="58483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11827"/>
                </a:solidFill>
                <a:latin typeface="Aptos"/>
                <a:ea typeface="Aptos"/>
                <a:cs typeface="Aptos"/>
              </a:defRPr>
            </a:pPr>
            <a:r>
              <a:rPr sz="1125" b="1" dirty="0">
                <a:solidFill>
                  <a:srgbClr val="111827"/>
                </a:solidFill>
                <a:latin typeface="Aptos"/>
                <a:ea typeface="Aptos"/>
                <a:cs typeface="Aptos"/>
              </a:rPr>
              <a:t>17-fin Al-6061 plate-fin baseline</a:t>
            </a:r>
          </a:p>
        </p:txBody>
      </p:sp>
      <p:sp>
        <p:nvSpPr>
          <p:cNvPr id="13" name="Rectangle 12">
            <a:extLst>
              <a:ext uri="{FF2B5EF4-FFF2-40B4-BE49-F238E27FC236}">
                <a16:creationId xmlns:a16="http://schemas.microsoft.com/office/drawing/2014/main" id="{C7F81038-E533-4EAF-8C24-D1767E6A4F60}"/>
              </a:ext>
            </a:extLst>
          </p:cNvPr>
          <p:cNvSpPr>
            <a:spLocks noGrp="1"/>
          </p:cNvSpPr>
          <p:nvPr/>
        </p:nvSpPr>
        <p:spPr>
          <a:xfrm>
            <a:off x="1352550" y="2244090"/>
            <a:ext cx="5848350" cy="2762250"/>
          </a:xfrm>
          <a:prstGeom prst="rect">
            <a:avLst/>
          </a:prstGeom>
          <a:solidFill>
            <a:srgbClr val="000000">
              <a:alpha val="0"/>
            </a:srgbClr>
          </a:solidFill>
          <a:ln w="0">
            <a:solidFill>
              <a:srgbClr val="000000">
                <a:alpha val="0"/>
              </a:srgbClr>
            </a:solidFill>
            <a:prstDash val="solid"/>
          </a:ln>
        </p:spPr>
        <p:txBody>
          <a:bodyPr lIns="0" tIns="0" rIns="0" bIns="0" anchor="t"/>
          <a:lstStyle/>
          <a:p>
            <a:endParaRPr/>
          </a:p>
        </p:txBody>
      </p:sp>
      <p:sp>
        <p:nvSpPr>
          <p:cNvPr id="14" name="Rectangle 13">
            <a:extLst>
              <a:ext uri="{FF2B5EF4-FFF2-40B4-BE49-F238E27FC236}">
                <a16:creationId xmlns:a16="http://schemas.microsoft.com/office/drawing/2014/main" id="{9B1F0C97-86B0-49B7-8236-23A1D0D83B4E}"/>
              </a:ext>
            </a:extLst>
          </p:cNvPr>
          <p:cNvSpPr>
            <a:spLocks noGrp="1"/>
          </p:cNvSpPr>
          <p:nvPr/>
        </p:nvSpPr>
        <p:spPr>
          <a:xfrm>
            <a:off x="1847850" y="4110990"/>
            <a:ext cx="4762500" cy="152400"/>
          </a:xfrm>
          <a:prstGeom prst="rect">
            <a:avLst/>
          </a:prstGeom>
          <a:solidFill>
            <a:srgbClr val="CBD5E1"/>
          </a:solidFill>
          <a:ln w="9525">
            <a:solidFill>
              <a:srgbClr val="94A3B8"/>
            </a:solidFill>
            <a:prstDash val="solid"/>
          </a:ln>
        </p:spPr>
        <p:txBody>
          <a:bodyPr/>
          <a:lstStyle/>
          <a:p>
            <a:endParaRPr lang="en-US"/>
          </a:p>
        </p:txBody>
      </p:sp>
      <p:sp>
        <p:nvSpPr>
          <p:cNvPr id="15" name="Rectangle 14">
            <a:extLst>
              <a:ext uri="{FF2B5EF4-FFF2-40B4-BE49-F238E27FC236}">
                <a16:creationId xmlns:a16="http://schemas.microsoft.com/office/drawing/2014/main" id="{C4FFC3B3-7666-40E3-9C98-B6BA98ECC0CB}"/>
              </a:ext>
            </a:extLst>
          </p:cNvPr>
          <p:cNvSpPr>
            <a:spLocks noGrp="1"/>
          </p:cNvSpPr>
          <p:nvPr/>
        </p:nvSpPr>
        <p:spPr>
          <a:xfrm>
            <a:off x="2022942" y="2777490"/>
            <a:ext cx="94756" cy="1333500"/>
          </a:xfrm>
          <a:prstGeom prst="rect">
            <a:avLst/>
          </a:prstGeom>
          <a:solidFill>
            <a:srgbClr val="60A5FA"/>
          </a:solidFill>
          <a:ln w="0">
            <a:solidFill>
              <a:srgbClr val="FFFFFF"/>
            </a:solidFill>
            <a:prstDash val="solid"/>
          </a:ln>
        </p:spPr>
        <p:txBody>
          <a:bodyPr/>
          <a:lstStyle/>
          <a:p>
            <a:endParaRPr lang="en-US"/>
          </a:p>
        </p:txBody>
      </p:sp>
      <p:sp>
        <p:nvSpPr>
          <p:cNvPr id="16" name="Rectangle 15">
            <a:extLst>
              <a:ext uri="{FF2B5EF4-FFF2-40B4-BE49-F238E27FC236}">
                <a16:creationId xmlns:a16="http://schemas.microsoft.com/office/drawing/2014/main" id="{3B8FEC58-9D54-44D2-9A76-CB26A0BDA7F0}"/>
              </a:ext>
            </a:extLst>
          </p:cNvPr>
          <p:cNvSpPr>
            <a:spLocks noGrp="1"/>
          </p:cNvSpPr>
          <p:nvPr/>
        </p:nvSpPr>
        <p:spPr>
          <a:xfrm>
            <a:off x="2292789" y="2777490"/>
            <a:ext cx="94756" cy="1333500"/>
          </a:xfrm>
          <a:prstGeom prst="rect">
            <a:avLst/>
          </a:prstGeom>
          <a:solidFill>
            <a:srgbClr val="1D4ED8"/>
          </a:solidFill>
          <a:ln w="0">
            <a:solidFill>
              <a:srgbClr val="FFFFFF"/>
            </a:solidFill>
            <a:prstDash val="solid"/>
          </a:ln>
        </p:spPr>
        <p:txBody>
          <a:bodyPr/>
          <a:lstStyle/>
          <a:p>
            <a:endParaRPr lang="en-US"/>
          </a:p>
        </p:txBody>
      </p:sp>
      <p:sp>
        <p:nvSpPr>
          <p:cNvPr id="17" name="Rectangle 16">
            <a:extLst>
              <a:ext uri="{FF2B5EF4-FFF2-40B4-BE49-F238E27FC236}">
                <a16:creationId xmlns:a16="http://schemas.microsoft.com/office/drawing/2014/main" id="{670F1AC6-2B83-46B9-A844-53F06D132E09}"/>
              </a:ext>
            </a:extLst>
          </p:cNvPr>
          <p:cNvSpPr>
            <a:spLocks noGrp="1"/>
          </p:cNvSpPr>
          <p:nvPr/>
        </p:nvSpPr>
        <p:spPr>
          <a:xfrm>
            <a:off x="2562637" y="2777490"/>
            <a:ext cx="94756" cy="1333500"/>
          </a:xfrm>
          <a:prstGeom prst="rect">
            <a:avLst/>
          </a:prstGeom>
          <a:solidFill>
            <a:srgbClr val="60A5FA"/>
          </a:solidFill>
          <a:ln w="0">
            <a:solidFill>
              <a:srgbClr val="FFFFFF"/>
            </a:solidFill>
            <a:prstDash val="solid"/>
          </a:ln>
        </p:spPr>
        <p:txBody>
          <a:bodyPr/>
          <a:lstStyle/>
          <a:p>
            <a:endParaRPr lang="en-US"/>
          </a:p>
        </p:txBody>
      </p:sp>
      <p:sp>
        <p:nvSpPr>
          <p:cNvPr id="18" name="Rectangle 17">
            <a:extLst>
              <a:ext uri="{FF2B5EF4-FFF2-40B4-BE49-F238E27FC236}">
                <a16:creationId xmlns:a16="http://schemas.microsoft.com/office/drawing/2014/main" id="{39696B32-71A5-4255-8753-59A30FC72029}"/>
              </a:ext>
            </a:extLst>
          </p:cNvPr>
          <p:cNvSpPr>
            <a:spLocks noGrp="1"/>
          </p:cNvSpPr>
          <p:nvPr/>
        </p:nvSpPr>
        <p:spPr>
          <a:xfrm>
            <a:off x="2832485" y="2777490"/>
            <a:ext cx="94756" cy="1333500"/>
          </a:xfrm>
          <a:prstGeom prst="rect">
            <a:avLst/>
          </a:prstGeom>
          <a:solidFill>
            <a:srgbClr val="1D4ED8"/>
          </a:solidFill>
          <a:ln w="0">
            <a:solidFill>
              <a:srgbClr val="FFFFFF"/>
            </a:solidFill>
            <a:prstDash val="solid"/>
          </a:ln>
        </p:spPr>
        <p:txBody>
          <a:bodyPr/>
          <a:lstStyle/>
          <a:p>
            <a:endParaRPr lang="en-US"/>
          </a:p>
        </p:txBody>
      </p:sp>
      <p:sp>
        <p:nvSpPr>
          <p:cNvPr id="19" name="Rectangle 18">
            <a:extLst>
              <a:ext uri="{FF2B5EF4-FFF2-40B4-BE49-F238E27FC236}">
                <a16:creationId xmlns:a16="http://schemas.microsoft.com/office/drawing/2014/main" id="{AB885F6E-F2F2-4F4B-8272-855DFA4DD439}"/>
              </a:ext>
            </a:extLst>
          </p:cNvPr>
          <p:cNvSpPr>
            <a:spLocks noGrp="1"/>
          </p:cNvSpPr>
          <p:nvPr/>
        </p:nvSpPr>
        <p:spPr>
          <a:xfrm>
            <a:off x="3102332" y="2777490"/>
            <a:ext cx="94756" cy="1333500"/>
          </a:xfrm>
          <a:prstGeom prst="rect">
            <a:avLst/>
          </a:prstGeom>
          <a:solidFill>
            <a:srgbClr val="60A5FA"/>
          </a:solidFill>
          <a:ln w="0">
            <a:solidFill>
              <a:srgbClr val="FFFFFF"/>
            </a:solidFill>
            <a:prstDash val="solid"/>
          </a:ln>
        </p:spPr>
        <p:txBody>
          <a:bodyPr/>
          <a:lstStyle/>
          <a:p>
            <a:endParaRPr lang="en-US"/>
          </a:p>
        </p:txBody>
      </p:sp>
      <p:sp>
        <p:nvSpPr>
          <p:cNvPr id="20" name="Rectangle 19">
            <a:extLst>
              <a:ext uri="{FF2B5EF4-FFF2-40B4-BE49-F238E27FC236}">
                <a16:creationId xmlns:a16="http://schemas.microsoft.com/office/drawing/2014/main" id="{7FCAF239-CAEC-4554-A7E9-FF7FB04A648D}"/>
              </a:ext>
            </a:extLst>
          </p:cNvPr>
          <p:cNvSpPr>
            <a:spLocks noGrp="1"/>
          </p:cNvSpPr>
          <p:nvPr/>
        </p:nvSpPr>
        <p:spPr>
          <a:xfrm>
            <a:off x="3372180" y="2777490"/>
            <a:ext cx="94756" cy="1333500"/>
          </a:xfrm>
          <a:prstGeom prst="rect">
            <a:avLst/>
          </a:prstGeom>
          <a:solidFill>
            <a:srgbClr val="1D4ED8"/>
          </a:solidFill>
          <a:ln w="0">
            <a:solidFill>
              <a:srgbClr val="FFFFFF"/>
            </a:solidFill>
            <a:prstDash val="solid"/>
          </a:ln>
        </p:spPr>
        <p:txBody>
          <a:bodyPr/>
          <a:lstStyle/>
          <a:p>
            <a:endParaRPr lang="en-US"/>
          </a:p>
        </p:txBody>
      </p:sp>
      <p:sp>
        <p:nvSpPr>
          <p:cNvPr id="21" name="Rectangle 20">
            <a:extLst>
              <a:ext uri="{FF2B5EF4-FFF2-40B4-BE49-F238E27FC236}">
                <a16:creationId xmlns:a16="http://schemas.microsoft.com/office/drawing/2014/main" id="{47103CDD-09D4-4032-9ACC-C3153857ADBF}"/>
              </a:ext>
            </a:extLst>
          </p:cNvPr>
          <p:cNvSpPr>
            <a:spLocks noGrp="1"/>
          </p:cNvSpPr>
          <p:nvPr/>
        </p:nvSpPr>
        <p:spPr>
          <a:xfrm>
            <a:off x="3642027" y="2777490"/>
            <a:ext cx="94756" cy="1333500"/>
          </a:xfrm>
          <a:prstGeom prst="rect">
            <a:avLst/>
          </a:prstGeom>
          <a:solidFill>
            <a:srgbClr val="60A5FA"/>
          </a:solidFill>
          <a:ln w="0">
            <a:solidFill>
              <a:srgbClr val="FFFFFF"/>
            </a:solidFill>
            <a:prstDash val="solid"/>
          </a:ln>
        </p:spPr>
        <p:txBody>
          <a:bodyPr/>
          <a:lstStyle/>
          <a:p>
            <a:endParaRPr lang="en-US"/>
          </a:p>
        </p:txBody>
      </p:sp>
      <p:sp>
        <p:nvSpPr>
          <p:cNvPr id="22" name="Rectangle 21">
            <a:extLst>
              <a:ext uri="{FF2B5EF4-FFF2-40B4-BE49-F238E27FC236}">
                <a16:creationId xmlns:a16="http://schemas.microsoft.com/office/drawing/2014/main" id="{40185CE1-489D-4E41-B462-A951A2827E0B}"/>
              </a:ext>
            </a:extLst>
          </p:cNvPr>
          <p:cNvSpPr>
            <a:spLocks noGrp="1"/>
          </p:cNvSpPr>
          <p:nvPr/>
        </p:nvSpPr>
        <p:spPr>
          <a:xfrm>
            <a:off x="3911875" y="2777490"/>
            <a:ext cx="94756" cy="1333500"/>
          </a:xfrm>
          <a:prstGeom prst="rect">
            <a:avLst/>
          </a:prstGeom>
          <a:solidFill>
            <a:srgbClr val="1D4ED8"/>
          </a:solidFill>
          <a:ln w="0">
            <a:solidFill>
              <a:srgbClr val="FFFFFF"/>
            </a:solidFill>
            <a:prstDash val="solid"/>
          </a:ln>
        </p:spPr>
        <p:txBody>
          <a:bodyPr/>
          <a:lstStyle/>
          <a:p>
            <a:endParaRPr lang="en-US"/>
          </a:p>
        </p:txBody>
      </p:sp>
      <p:sp>
        <p:nvSpPr>
          <p:cNvPr id="23" name="Rectangle 22">
            <a:extLst>
              <a:ext uri="{FF2B5EF4-FFF2-40B4-BE49-F238E27FC236}">
                <a16:creationId xmlns:a16="http://schemas.microsoft.com/office/drawing/2014/main" id="{6E195AA0-0369-41B6-A7B8-ED9D3235CF4B}"/>
              </a:ext>
            </a:extLst>
          </p:cNvPr>
          <p:cNvSpPr>
            <a:spLocks noGrp="1"/>
          </p:cNvSpPr>
          <p:nvPr/>
        </p:nvSpPr>
        <p:spPr>
          <a:xfrm>
            <a:off x="4181722" y="2777490"/>
            <a:ext cx="94756" cy="1333500"/>
          </a:xfrm>
          <a:prstGeom prst="rect">
            <a:avLst/>
          </a:prstGeom>
          <a:solidFill>
            <a:srgbClr val="60A5FA"/>
          </a:solidFill>
          <a:ln w="0">
            <a:solidFill>
              <a:srgbClr val="FFFFFF"/>
            </a:solidFill>
            <a:prstDash val="solid"/>
          </a:ln>
        </p:spPr>
        <p:txBody>
          <a:bodyPr/>
          <a:lstStyle/>
          <a:p>
            <a:endParaRPr lang="en-US"/>
          </a:p>
        </p:txBody>
      </p:sp>
      <p:sp>
        <p:nvSpPr>
          <p:cNvPr id="24" name="Rectangle 23">
            <a:extLst>
              <a:ext uri="{FF2B5EF4-FFF2-40B4-BE49-F238E27FC236}">
                <a16:creationId xmlns:a16="http://schemas.microsoft.com/office/drawing/2014/main" id="{9B869077-9833-43EA-9847-1718E2A981AA}"/>
              </a:ext>
            </a:extLst>
          </p:cNvPr>
          <p:cNvSpPr>
            <a:spLocks noGrp="1"/>
          </p:cNvSpPr>
          <p:nvPr/>
        </p:nvSpPr>
        <p:spPr>
          <a:xfrm>
            <a:off x="4451570" y="2777490"/>
            <a:ext cx="94756" cy="1333500"/>
          </a:xfrm>
          <a:prstGeom prst="rect">
            <a:avLst/>
          </a:prstGeom>
          <a:solidFill>
            <a:srgbClr val="1D4ED8"/>
          </a:solidFill>
          <a:ln w="0">
            <a:solidFill>
              <a:srgbClr val="FFFFFF"/>
            </a:solidFill>
            <a:prstDash val="solid"/>
          </a:ln>
        </p:spPr>
        <p:txBody>
          <a:bodyPr/>
          <a:lstStyle/>
          <a:p>
            <a:endParaRPr lang="en-US"/>
          </a:p>
        </p:txBody>
      </p:sp>
      <p:sp>
        <p:nvSpPr>
          <p:cNvPr id="25" name="Rectangle 24">
            <a:extLst>
              <a:ext uri="{FF2B5EF4-FFF2-40B4-BE49-F238E27FC236}">
                <a16:creationId xmlns:a16="http://schemas.microsoft.com/office/drawing/2014/main" id="{F702C597-7892-41EB-9D35-86E846917171}"/>
              </a:ext>
            </a:extLst>
          </p:cNvPr>
          <p:cNvSpPr>
            <a:spLocks noGrp="1"/>
          </p:cNvSpPr>
          <p:nvPr/>
        </p:nvSpPr>
        <p:spPr>
          <a:xfrm>
            <a:off x="4721417" y="2777490"/>
            <a:ext cx="94756" cy="1333500"/>
          </a:xfrm>
          <a:prstGeom prst="rect">
            <a:avLst/>
          </a:prstGeom>
          <a:solidFill>
            <a:srgbClr val="60A5FA"/>
          </a:solidFill>
          <a:ln w="0">
            <a:solidFill>
              <a:srgbClr val="FFFFFF"/>
            </a:solidFill>
            <a:prstDash val="solid"/>
          </a:ln>
        </p:spPr>
        <p:txBody>
          <a:bodyPr/>
          <a:lstStyle/>
          <a:p>
            <a:endParaRPr lang="en-US"/>
          </a:p>
        </p:txBody>
      </p:sp>
      <p:sp>
        <p:nvSpPr>
          <p:cNvPr id="26" name="Rectangle 25">
            <a:extLst>
              <a:ext uri="{FF2B5EF4-FFF2-40B4-BE49-F238E27FC236}">
                <a16:creationId xmlns:a16="http://schemas.microsoft.com/office/drawing/2014/main" id="{25050FB7-AF4F-463F-BBF4-A746AD21D3FD}"/>
              </a:ext>
            </a:extLst>
          </p:cNvPr>
          <p:cNvSpPr>
            <a:spLocks noGrp="1"/>
          </p:cNvSpPr>
          <p:nvPr/>
        </p:nvSpPr>
        <p:spPr>
          <a:xfrm>
            <a:off x="4991265" y="2777490"/>
            <a:ext cx="94756" cy="1333500"/>
          </a:xfrm>
          <a:prstGeom prst="rect">
            <a:avLst/>
          </a:prstGeom>
          <a:solidFill>
            <a:srgbClr val="1D4ED8"/>
          </a:solidFill>
          <a:ln w="0">
            <a:solidFill>
              <a:srgbClr val="FFFFFF"/>
            </a:solidFill>
            <a:prstDash val="solid"/>
          </a:ln>
        </p:spPr>
        <p:txBody>
          <a:bodyPr/>
          <a:lstStyle/>
          <a:p>
            <a:endParaRPr lang="en-US"/>
          </a:p>
        </p:txBody>
      </p:sp>
      <p:sp>
        <p:nvSpPr>
          <p:cNvPr id="27" name="Rectangle 26">
            <a:extLst>
              <a:ext uri="{FF2B5EF4-FFF2-40B4-BE49-F238E27FC236}">
                <a16:creationId xmlns:a16="http://schemas.microsoft.com/office/drawing/2014/main" id="{1D91C6E0-66B5-444B-BD5D-8E759630135E}"/>
              </a:ext>
            </a:extLst>
          </p:cNvPr>
          <p:cNvSpPr>
            <a:spLocks noGrp="1"/>
          </p:cNvSpPr>
          <p:nvPr/>
        </p:nvSpPr>
        <p:spPr>
          <a:xfrm>
            <a:off x="5261112" y="2777490"/>
            <a:ext cx="94756" cy="1333500"/>
          </a:xfrm>
          <a:prstGeom prst="rect">
            <a:avLst/>
          </a:prstGeom>
          <a:solidFill>
            <a:srgbClr val="60A5FA"/>
          </a:solidFill>
          <a:ln w="0">
            <a:solidFill>
              <a:srgbClr val="FFFFFF"/>
            </a:solidFill>
            <a:prstDash val="solid"/>
          </a:ln>
        </p:spPr>
        <p:txBody>
          <a:bodyPr/>
          <a:lstStyle/>
          <a:p>
            <a:endParaRPr lang="en-US"/>
          </a:p>
        </p:txBody>
      </p:sp>
      <p:sp>
        <p:nvSpPr>
          <p:cNvPr id="28" name="Rectangle 27">
            <a:extLst>
              <a:ext uri="{FF2B5EF4-FFF2-40B4-BE49-F238E27FC236}">
                <a16:creationId xmlns:a16="http://schemas.microsoft.com/office/drawing/2014/main" id="{E3E3CF32-A386-48B5-83EA-D7543871B764}"/>
              </a:ext>
            </a:extLst>
          </p:cNvPr>
          <p:cNvSpPr>
            <a:spLocks noGrp="1"/>
          </p:cNvSpPr>
          <p:nvPr/>
        </p:nvSpPr>
        <p:spPr>
          <a:xfrm>
            <a:off x="5530960" y="2777490"/>
            <a:ext cx="94756" cy="1333500"/>
          </a:xfrm>
          <a:prstGeom prst="rect">
            <a:avLst/>
          </a:prstGeom>
          <a:solidFill>
            <a:srgbClr val="1D4ED8"/>
          </a:solidFill>
          <a:ln w="0">
            <a:solidFill>
              <a:srgbClr val="FFFFFF"/>
            </a:solidFill>
            <a:prstDash val="solid"/>
          </a:ln>
        </p:spPr>
        <p:txBody>
          <a:bodyPr/>
          <a:lstStyle/>
          <a:p>
            <a:endParaRPr lang="en-US"/>
          </a:p>
        </p:txBody>
      </p:sp>
      <p:sp>
        <p:nvSpPr>
          <p:cNvPr id="29" name="Rectangle 28">
            <a:extLst>
              <a:ext uri="{FF2B5EF4-FFF2-40B4-BE49-F238E27FC236}">
                <a16:creationId xmlns:a16="http://schemas.microsoft.com/office/drawing/2014/main" id="{0B9AE2E4-E9A0-4326-AAB0-869B3902757C}"/>
              </a:ext>
            </a:extLst>
          </p:cNvPr>
          <p:cNvSpPr>
            <a:spLocks noGrp="1"/>
          </p:cNvSpPr>
          <p:nvPr/>
        </p:nvSpPr>
        <p:spPr>
          <a:xfrm>
            <a:off x="5800807" y="2777490"/>
            <a:ext cx="94756" cy="1333500"/>
          </a:xfrm>
          <a:prstGeom prst="rect">
            <a:avLst/>
          </a:prstGeom>
          <a:solidFill>
            <a:srgbClr val="60A5FA"/>
          </a:solidFill>
          <a:ln w="0">
            <a:solidFill>
              <a:srgbClr val="FFFFFF"/>
            </a:solidFill>
            <a:prstDash val="solid"/>
          </a:ln>
        </p:spPr>
        <p:txBody>
          <a:bodyPr/>
          <a:lstStyle/>
          <a:p>
            <a:endParaRPr lang="en-US"/>
          </a:p>
        </p:txBody>
      </p:sp>
      <p:sp>
        <p:nvSpPr>
          <p:cNvPr id="30" name="Rectangle 29">
            <a:extLst>
              <a:ext uri="{FF2B5EF4-FFF2-40B4-BE49-F238E27FC236}">
                <a16:creationId xmlns:a16="http://schemas.microsoft.com/office/drawing/2014/main" id="{5C349349-4D77-48B1-AB2F-9A4A8E770130}"/>
              </a:ext>
            </a:extLst>
          </p:cNvPr>
          <p:cNvSpPr>
            <a:spLocks noGrp="1"/>
          </p:cNvSpPr>
          <p:nvPr/>
        </p:nvSpPr>
        <p:spPr>
          <a:xfrm>
            <a:off x="6070655" y="2777490"/>
            <a:ext cx="94756" cy="1333500"/>
          </a:xfrm>
          <a:prstGeom prst="rect">
            <a:avLst/>
          </a:prstGeom>
          <a:solidFill>
            <a:srgbClr val="1D4ED8"/>
          </a:solidFill>
          <a:ln w="0">
            <a:solidFill>
              <a:srgbClr val="FFFFFF"/>
            </a:solidFill>
            <a:prstDash val="solid"/>
          </a:ln>
        </p:spPr>
        <p:txBody>
          <a:bodyPr/>
          <a:lstStyle/>
          <a:p>
            <a:endParaRPr lang="en-US"/>
          </a:p>
        </p:txBody>
      </p:sp>
      <p:sp>
        <p:nvSpPr>
          <p:cNvPr id="31" name="Rectangle 30">
            <a:extLst>
              <a:ext uri="{FF2B5EF4-FFF2-40B4-BE49-F238E27FC236}">
                <a16:creationId xmlns:a16="http://schemas.microsoft.com/office/drawing/2014/main" id="{74BE9008-DA00-42EA-972A-641FC4B4D1E4}"/>
              </a:ext>
            </a:extLst>
          </p:cNvPr>
          <p:cNvSpPr>
            <a:spLocks noGrp="1"/>
          </p:cNvSpPr>
          <p:nvPr/>
        </p:nvSpPr>
        <p:spPr>
          <a:xfrm>
            <a:off x="6340502" y="2777490"/>
            <a:ext cx="94756" cy="1333500"/>
          </a:xfrm>
          <a:prstGeom prst="rect">
            <a:avLst/>
          </a:prstGeom>
          <a:solidFill>
            <a:srgbClr val="60A5FA"/>
          </a:solidFill>
          <a:ln w="0">
            <a:solidFill>
              <a:srgbClr val="FFFFFF"/>
            </a:solidFill>
            <a:prstDash val="solid"/>
          </a:ln>
        </p:spPr>
        <p:txBody>
          <a:bodyPr/>
          <a:lstStyle/>
          <a:p>
            <a:endParaRPr lang="en-US"/>
          </a:p>
        </p:txBody>
      </p:sp>
      <p:sp>
        <p:nvSpPr>
          <p:cNvPr id="32" name="Rectangle 31">
            <a:extLst>
              <a:ext uri="{FF2B5EF4-FFF2-40B4-BE49-F238E27FC236}">
                <a16:creationId xmlns:a16="http://schemas.microsoft.com/office/drawing/2014/main" id="{62E46765-FBEF-4932-A24F-8FB4D3C6AB22}"/>
              </a:ext>
            </a:extLst>
          </p:cNvPr>
          <p:cNvSpPr>
            <a:spLocks noGrp="1"/>
          </p:cNvSpPr>
          <p:nvPr/>
        </p:nvSpPr>
        <p:spPr>
          <a:xfrm>
            <a:off x="2628900" y="4453890"/>
            <a:ext cx="323850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500" b="1">
                <a:solidFill>
                  <a:srgbClr val="111827"/>
                </a:solidFill>
                <a:latin typeface="Georgia"/>
                <a:ea typeface="Georgia"/>
                <a:cs typeface="Georgia"/>
              </a:defRPr>
            </a:pPr>
            <a:r>
              <a:rPr sz="1500" b="1" dirty="0">
                <a:solidFill>
                  <a:srgbClr val="111827"/>
                </a:solidFill>
                <a:latin typeface="Georgia"/>
                <a:ea typeface="Georgia"/>
                <a:cs typeface="Georgia"/>
              </a:rPr>
              <a:t>17-fin</a:t>
            </a:r>
          </a:p>
        </p:txBody>
      </p:sp>
      <p:sp>
        <p:nvSpPr>
          <p:cNvPr id="33" name="Rectangle 32">
            <a:extLst>
              <a:ext uri="{FF2B5EF4-FFF2-40B4-BE49-F238E27FC236}">
                <a16:creationId xmlns:a16="http://schemas.microsoft.com/office/drawing/2014/main" id="{1F1CF074-9E00-4167-B010-22D00F652FA8}"/>
              </a:ext>
            </a:extLst>
          </p:cNvPr>
          <p:cNvSpPr>
            <a:spLocks noGrp="1"/>
          </p:cNvSpPr>
          <p:nvPr/>
        </p:nvSpPr>
        <p:spPr>
          <a:xfrm>
            <a:off x="8391113" y="2969895"/>
            <a:ext cx="2476500" cy="952500"/>
          </a:xfrm>
          <a:prstGeom prst="rect">
            <a:avLst/>
          </a:prstGeom>
          <a:solidFill>
            <a:srgbClr val="FFFFFF"/>
          </a:solidFill>
          <a:ln w="9525">
            <a:solidFill>
              <a:srgbClr val="CBD5E1"/>
            </a:solidFill>
            <a:prstDash val="solid"/>
          </a:ln>
        </p:spPr>
        <p:txBody>
          <a:bodyPr/>
          <a:lstStyle/>
          <a:p>
            <a:endParaRPr lang="en-US"/>
          </a:p>
        </p:txBody>
      </p:sp>
      <p:sp>
        <p:nvSpPr>
          <p:cNvPr id="34" name="Rectangle 33">
            <a:extLst>
              <a:ext uri="{FF2B5EF4-FFF2-40B4-BE49-F238E27FC236}">
                <a16:creationId xmlns:a16="http://schemas.microsoft.com/office/drawing/2014/main" id="{7D929A20-F6BE-4354-B2D0-DC674E1598A4}"/>
              </a:ext>
            </a:extLst>
          </p:cNvPr>
          <p:cNvSpPr>
            <a:spLocks noGrp="1"/>
          </p:cNvSpPr>
          <p:nvPr/>
        </p:nvSpPr>
        <p:spPr>
          <a:xfrm>
            <a:off x="8391113" y="2969895"/>
            <a:ext cx="2476500" cy="28575"/>
          </a:xfrm>
          <a:prstGeom prst="rect">
            <a:avLst/>
          </a:prstGeom>
          <a:solidFill>
            <a:srgbClr val="1D4ED8"/>
          </a:solidFill>
          <a:ln w="0">
            <a:solidFill>
              <a:srgbClr val="000000">
                <a:alpha val="0"/>
              </a:srgbClr>
            </a:solidFill>
            <a:prstDash val="solid"/>
          </a:ln>
        </p:spPr>
        <p:txBody>
          <a:bodyPr/>
          <a:lstStyle/>
          <a:p>
            <a:endParaRPr lang="en-US"/>
          </a:p>
        </p:txBody>
      </p:sp>
      <p:sp>
        <p:nvSpPr>
          <p:cNvPr id="35" name="Rectangle 34">
            <a:extLst>
              <a:ext uri="{FF2B5EF4-FFF2-40B4-BE49-F238E27FC236}">
                <a16:creationId xmlns:a16="http://schemas.microsoft.com/office/drawing/2014/main" id="{97F5D383-6798-4870-86B0-169DDE8FCCB4}"/>
              </a:ext>
            </a:extLst>
          </p:cNvPr>
          <p:cNvSpPr>
            <a:spLocks noGrp="1"/>
          </p:cNvSpPr>
          <p:nvPr/>
        </p:nvSpPr>
        <p:spPr>
          <a:xfrm>
            <a:off x="8562563" y="3141345"/>
            <a:ext cx="21336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950" b="1">
                <a:solidFill>
                  <a:srgbClr val="111827"/>
                </a:solidFill>
                <a:latin typeface="Aptos"/>
                <a:ea typeface="Aptos"/>
                <a:cs typeface="Aptos"/>
              </a:defRPr>
            </a:pPr>
            <a:r>
              <a:rPr sz="1950" b="1">
                <a:solidFill>
                  <a:srgbClr val="111827"/>
                </a:solidFill>
                <a:latin typeface="Aptos"/>
                <a:ea typeface="Aptos"/>
                <a:cs typeface="Aptos"/>
              </a:rPr>
              <a:t>61.487°C</a:t>
            </a:r>
          </a:p>
        </p:txBody>
      </p:sp>
      <p:sp>
        <p:nvSpPr>
          <p:cNvPr id="36" name="Rectangle 35">
            <a:extLst>
              <a:ext uri="{FF2B5EF4-FFF2-40B4-BE49-F238E27FC236}">
                <a16:creationId xmlns:a16="http://schemas.microsoft.com/office/drawing/2014/main" id="{78C4C0A0-3084-4412-95F0-459EE3746F3F}"/>
              </a:ext>
            </a:extLst>
          </p:cNvPr>
          <p:cNvSpPr>
            <a:spLocks noGrp="1"/>
          </p:cNvSpPr>
          <p:nvPr/>
        </p:nvSpPr>
        <p:spPr>
          <a:xfrm>
            <a:off x="8562563" y="3484245"/>
            <a:ext cx="21336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25" b="0">
                <a:solidFill>
                  <a:srgbClr val="263241"/>
                </a:solidFill>
                <a:latin typeface="Aptos"/>
                <a:ea typeface="Aptos"/>
                <a:cs typeface="Aptos"/>
              </a:defRPr>
            </a:pPr>
            <a:r>
              <a:rPr sz="825" b="0">
                <a:solidFill>
                  <a:srgbClr val="263241"/>
                </a:solidFill>
                <a:latin typeface="Aptos"/>
                <a:ea typeface="Aptos"/>
                <a:cs typeface="Aptos"/>
              </a:rPr>
              <a:t>Fusion 360 result under modeled boundary conditions.</a:t>
            </a:r>
          </a:p>
        </p:txBody>
      </p:sp>
      <p:sp>
        <p:nvSpPr>
          <p:cNvPr id="43" name="Rectangle 42">
            <a:extLst>
              <a:ext uri="{FF2B5EF4-FFF2-40B4-BE49-F238E27FC236}">
                <a16:creationId xmlns:a16="http://schemas.microsoft.com/office/drawing/2014/main" id="{DCF674C4-A386-B125-73F8-BF070F84200E}"/>
              </a:ext>
            </a:extLst>
          </p:cNvPr>
          <p:cNvSpPr>
            <a:spLocks noGrp="1"/>
          </p:cNvSpPr>
          <p:nvPr/>
        </p:nvSpPr>
        <p:spPr>
          <a:xfrm>
            <a:off x="8391113" y="2966085"/>
            <a:ext cx="2476500" cy="28575"/>
          </a:xfrm>
          <a:prstGeom prst="rect">
            <a:avLst/>
          </a:prstGeom>
          <a:solidFill>
            <a:srgbClr val="1D4ED8"/>
          </a:solidFill>
          <a:ln w="0">
            <a:solidFill>
              <a:srgbClr val="000000">
                <a:alpha val="0"/>
              </a:srgbClr>
            </a:solidFill>
            <a:prstDash val="solid"/>
          </a:ln>
        </p:spPr>
        <p:txBody>
          <a:bodyPr/>
          <a:lstStyle/>
          <a:p>
            <a:endParaRPr lang="en-US"/>
          </a:p>
        </p:txBody>
      </p:sp>
      <p:sp>
        <p:nvSpPr>
          <p:cNvPr id="44" name="Rectangle 43">
            <a:extLst>
              <a:ext uri="{FF2B5EF4-FFF2-40B4-BE49-F238E27FC236}">
                <a16:creationId xmlns:a16="http://schemas.microsoft.com/office/drawing/2014/main" id="{D18CD52D-2353-9133-53B7-8006DA38B6BC}"/>
              </a:ext>
            </a:extLst>
          </p:cNvPr>
          <p:cNvSpPr>
            <a:spLocks noGrp="1"/>
          </p:cNvSpPr>
          <p:nvPr/>
        </p:nvSpPr>
        <p:spPr>
          <a:xfrm>
            <a:off x="8562563" y="3137535"/>
            <a:ext cx="21336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950" b="1">
                <a:solidFill>
                  <a:srgbClr val="111827"/>
                </a:solidFill>
                <a:latin typeface="Aptos"/>
                <a:ea typeface="Aptos"/>
                <a:cs typeface="Aptos"/>
              </a:defRPr>
            </a:pPr>
            <a:r>
              <a:rPr sz="1950" b="1">
                <a:solidFill>
                  <a:srgbClr val="111827"/>
                </a:solidFill>
                <a:latin typeface="Aptos"/>
                <a:ea typeface="Aptos"/>
                <a:cs typeface="Aptos"/>
              </a:rPr>
              <a:t>61.487°C</a:t>
            </a:r>
          </a:p>
        </p:txBody>
      </p:sp>
      <p:sp>
        <p:nvSpPr>
          <p:cNvPr id="45" name="Rectangle 44">
            <a:extLst>
              <a:ext uri="{FF2B5EF4-FFF2-40B4-BE49-F238E27FC236}">
                <a16:creationId xmlns:a16="http://schemas.microsoft.com/office/drawing/2014/main" id="{5BA4394E-EA4F-DA58-0332-24B684AF96F3}"/>
              </a:ext>
            </a:extLst>
          </p:cNvPr>
          <p:cNvSpPr>
            <a:spLocks noGrp="1"/>
          </p:cNvSpPr>
          <p:nvPr/>
        </p:nvSpPr>
        <p:spPr>
          <a:xfrm>
            <a:off x="8562563" y="3480435"/>
            <a:ext cx="21336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25" b="0">
                <a:solidFill>
                  <a:srgbClr val="263241"/>
                </a:solidFill>
                <a:latin typeface="Aptos"/>
                <a:ea typeface="Aptos"/>
                <a:cs typeface="Aptos"/>
              </a:defRPr>
            </a:pPr>
            <a:r>
              <a:rPr sz="825" b="0">
                <a:solidFill>
                  <a:srgbClr val="263241"/>
                </a:solidFill>
                <a:latin typeface="Aptos"/>
                <a:ea typeface="Aptos"/>
                <a:cs typeface="Aptos"/>
              </a:rPr>
              <a:t>Fusion 360 result under modeled boundary conditions.</a:t>
            </a:r>
          </a:p>
        </p:txBody>
      </p:sp>
      <p:grpSp>
        <p:nvGrpSpPr>
          <p:cNvPr id="46" name="Group 45">
            <a:extLst>
              <a:ext uri="{FF2B5EF4-FFF2-40B4-BE49-F238E27FC236}">
                <a16:creationId xmlns:a16="http://schemas.microsoft.com/office/drawing/2014/main" id="{F771E4F5-9027-EAE1-5B0F-0A0149B97E94}"/>
              </a:ext>
            </a:extLst>
          </p:cNvPr>
          <p:cNvGrpSpPr/>
          <p:nvPr/>
        </p:nvGrpSpPr>
        <p:grpSpPr>
          <a:xfrm>
            <a:off x="401278" y="6311900"/>
            <a:ext cx="8295737" cy="954107"/>
            <a:chOff x="545795" y="6116924"/>
            <a:chExt cx="8295737" cy="954107"/>
          </a:xfrm>
        </p:grpSpPr>
        <p:sp>
          <p:nvSpPr>
            <p:cNvPr id="47" name="TextBox 46">
              <a:extLst>
                <a:ext uri="{FF2B5EF4-FFF2-40B4-BE49-F238E27FC236}">
                  <a16:creationId xmlns:a16="http://schemas.microsoft.com/office/drawing/2014/main" id="{C6BBB086-2A03-501A-05B7-A48DBAFE1097}"/>
                </a:ext>
              </a:extLst>
            </p:cNvPr>
            <p:cNvSpPr txBox="1"/>
            <p:nvPr/>
          </p:nvSpPr>
          <p:spPr>
            <a:xfrm>
              <a:off x="545795" y="6247306"/>
              <a:ext cx="246993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latin typeface="Century Schoolbook"/>
                  <a:ea typeface="+mn-lt"/>
                  <a:cs typeface="+mn-lt"/>
                </a:rPr>
                <a:t>Spring 2026</a:t>
              </a:r>
            </a:p>
          </p:txBody>
        </p:sp>
        <p:sp>
          <p:nvSpPr>
            <p:cNvPr id="48" name="TextBox 47">
              <a:extLst>
                <a:ext uri="{FF2B5EF4-FFF2-40B4-BE49-F238E27FC236}">
                  <a16:creationId xmlns:a16="http://schemas.microsoft.com/office/drawing/2014/main" id="{9B45E207-CBBE-29B2-BCA9-52A1E0DD0E47}"/>
                </a:ext>
              </a:extLst>
            </p:cNvPr>
            <p:cNvSpPr txBox="1"/>
            <p:nvPr/>
          </p:nvSpPr>
          <p:spPr>
            <a:xfrm>
              <a:off x="3440476" y="6116924"/>
              <a:ext cx="540105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i="1" dirty="0" err="1">
                  <a:latin typeface="Century Schoolbook"/>
                  <a:ea typeface="+mn-lt"/>
                  <a:cs typeface="+mn-lt"/>
                </a:rPr>
                <a:t>Engg</a:t>
              </a:r>
              <a:r>
                <a:rPr lang="en-US" sz="1400" b="1" i="1" dirty="0">
                  <a:latin typeface="Century Schoolbook"/>
                  <a:ea typeface="+mn-lt"/>
                  <a:cs typeface="+mn-lt"/>
                </a:rPr>
                <a:t> 114 Heat Transfer </a:t>
              </a:r>
              <a:endParaRPr lang="en-US" sz="1400" dirty="0">
                <a:latin typeface="Century Schoolbook"/>
              </a:endParaRPr>
            </a:p>
            <a:p>
              <a:pPr algn="ctr"/>
              <a:r>
                <a:rPr lang="en-US" sz="1400" b="1" i="1" dirty="0">
                  <a:latin typeface="Century Schoolbook"/>
                  <a:ea typeface="+mn-lt"/>
                  <a:cs typeface="+mn-lt"/>
                </a:rPr>
                <a:t>Lecture 1:  Heatsink Performance </a:t>
              </a:r>
              <a:endParaRPr lang="en-US" sz="1400" b="1" i="1" dirty="0">
                <a:latin typeface="Century Schoolbook"/>
              </a:endParaRPr>
            </a:p>
            <a:p>
              <a:pPr algn="ctr"/>
              <a:endParaRPr lang="en-US" sz="1400" b="1" i="1" dirty="0">
                <a:latin typeface="Century Schoolbook"/>
              </a:endParaRPr>
            </a:p>
            <a:p>
              <a:pPr algn="ctr"/>
              <a:endParaRPr lang="en-US" sz="1400" b="1" i="1" dirty="0">
                <a:latin typeface="Century Schoolbook"/>
              </a:endParaRPr>
            </a:p>
          </p:txBody>
        </p:sp>
      </p:grpSp>
      <p:sp>
        <p:nvSpPr>
          <p:cNvPr id="50" name="Rectangle 49">
            <a:extLst>
              <a:ext uri="{FF2B5EF4-FFF2-40B4-BE49-F238E27FC236}">
                <a16:creationId xmlns:a16="http://schemas.microsoft.com/office/drawing/2014/main" id="{2155495F-B5FC-1ADC-CCBB-EAE2870E8D0F}"/>
              </a:ext>
            </a:extLst>
          </p:cNvPr>
          <p:cNvSpPr/>
          <p:nvPr/>
        </p:nvSpPr>
        <p:spPr>
          <a:xfrm flipV="1">
            <a:off x="324580" y="6080906"/>
            <a:ext cx="11343815" cy="6119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7315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CFE64C-234D-2A2D-8FD8-C8876D79D81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5D49317-BA42-59B2-E4AF-F24FE880EAFD}"/>
              </a:ext>
            </a:extLst>
          </p:cNvPr>
          <p:cNvSpPr>
            <a:spLocks noGrp="1"/>
          </p:cNvSpPr>
          <p:nvPr/>
        </p:nvSpPr>
        <p:spPr>
          <a:xfrm>
            <a:off x="514350" y="6191250"/>
            <a:ext cx="11163300" cy="19050"/>
          </a:xfrm>
          <a:prstGeom prst="rect">
            <a:avLst/>
          </a:prstGeom>
          <a:solidFill>
            <a:srgbClr val="111827"/>
          </a:solidFill>
          <a:ln w="0">
            <a:solidFill>
              <a:srgbClr val="000000">
                <a:alpha val="0"/>
              </a:srgbClr>
            </a:solidFill>
            <a:prstDash val="solid"/>
          </a:ln>
        </p:spPr>
        <p:txBody>
          <a:bodyPr/>
          <a:lstStyle/>
          <a:p>
            <a:endParaRPr lang="en-US"/>
          </a:p>
        </p:txBody>
      </p:sp>
      <p:sp>
        <p:nvSpPr>
          <p:cNvPr id="5" name="Rectangle 4">
            <a:extLst>
              <a:ext uri="{FF2B5EF4-FFF2-40B4-BE49-F238E27FC236}">
                <a16:creationId xmlns:a16="http://schemas.microsoft.com/office/drawing/2014/main" id="{57F95CA6-A498-904F-61FD-4EFFB0E9D244}"/>
              </a:ext>
            </a:extLst>
          </p:cNvPr>
          <p:cNvSpPr>
            <a:spLocks noGrp="1"/>
          </p:cNvSpPr>
          <p:nvPr/>
        </p:nvSpPr>
        <p:spPr>
          <a:xfrm>
            <a:off x="514350" y="6400800"/>
            <a:ext cx="17145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750" b="1">
                <a:solidFill>
                  <a:srgbClr val="111827"/>
                </a:solidFill>
                <a:latin typeface="Georgia"/>
                <a:ea typeface="Georgia"/>
                <a:cs typeface="Georgia"/>
              </a:defRPr>
            </a:pPr>
            <a:r>
              <a:rPr sz="750" b="1">
                <a:solidFill>
                  <a:srgbClr val="111827"/>
                </a:solidFill>
                <a:latin typeface="Georgia"/>
                <a:ea typeface="Georgia"/>
                <a:cs typeface="Georgia"/>
              </a:rPr>
              <a:t>Spring 2026</a:t>
            </a:r>
          </a:p>
        </p:txBody>
      </p:sp>
      <p:sp>
        <p:nvSpPr>
          <p:cNvPr id="6" name="Rectangle 5">
            <a:extLst>
              <a:ext uri="{FF2B5EF4-FFF2-40B4-BE49-F238E27FC236}">
                <a16:creationId xmlns:a16="http://schemas.microsoft.com/office/drawing/2014/main" id="{A72B2D89-6162-DB4D-13F2-F303F83FAAEE}"/>
              </a:ext>
            </a:extLst>
          </p:cNvPr>
          <p:cNvSpPr>
            <a:spLocks noGrp="1"/>
          </p:cNvSpPr>
          <p:nvPr/>
        </p:nvSpPr>
        <p:spPr>
          <a:xfrm>
            <a:off x="5095875" y="6400800"/>
            <a:ext cx="219075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750" b="1">
                <a:solidFill>
                  <a:srgbClr val="111827"/>
                </a:solidFill>
                <a:latin typeface="Georgia"/>
                <a:ea typeface="Georgia"/>
                <a:cs typeface="Georgia"/>
              </a:defRPr>
            </a:pPr>
            <a:r>
              <a:rPr sz="750" b="1">
                <a:solidFill>
                  <a:srgbClr val="111827"/>
                </a:solidFill>
                <a:latin typeface="Georgia"/>
                <a:ea typeface="Georgia"/>
                <a:cs typeface="Georgia"/>
              </a:rPr>
              <a:t>Engg 114 Heat Transfer</a:t>
            </a:r>
          </a:p>
        </p:txBody>
      </p:sp>
      <p:sp>
        <p:nvSpPr>
          <p:cNvPr id="7" name="Rectangle 6">
            <a:extLst>
              <a:ext uri="{FF2B5EF4-FFF2-40B4-BE49-F238E27FC236}">
                <a16:creationId xmlns:a16="http://schemas.microsoft.com/office/drawing/2014/main" id="{CF9D7C8B-AE0F-18F8-9104-CDCAC2C2984A}"/>
              </a:ext>
            </a:extLst>
          </p:cNvPr>
          <p:cNvSpPr>
            <a:spLocks noGrp="1"/>
          </p:cNvSpPr>
          <p:nvPr/>
        </p:nvSpPr>
        <p:spPr>
          <a:xfrm>
            <a:off x="11334750" y="6400800"/>
            <a:ext cx="3429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750" b="0">
                <a:solidFill>
                  <a:srgbClr val="111827"/>
                </a:solidFill>
                <a:latin typeface="Aptos"/>
                <a:ea typeface="Aptos"/>
                <a:cs typeface="Aptos"/>
              </a:defRPr>
            </a:pPr>
            <a:r>
              <a:rPr sz="750" b="0">
                <a:solidFill>
                  <a:srgbClr val="111827"/>
                </a:solidFill>
                <a:latin typeface="Aptos"/>
                <a:ea typeface="Aptos"/>
                <a:cs typeface="Aptos"/>
              </a:rPr>
              <a:t>6</a:t>
            </a:r>
          </a:p>
        </p:txBody>
      </p:sp>
      <mc:AlternateContent xmlns:mc="http://schemas.openxmlformats.org/markup-compatibility/2006">
        <mc:Choice xmlns:am3d="http://schemas.microsoft.com/office/drawing/2017/model3d" Requires="am3d">
          <p:graphicFrame>
            <p:nvGraphicFramePr>
              <p:cNvPr id="2" name="3D Model 1">
                <a:extLst>
                  <a:ext uri="{FF2B5EF4-FFF2-40B4-BE49-F238E27FC236}">
                    <a16:creationId xmlns:a16="http://schemas.microsoft.com/office/drawing/2014/main" id="{3DA543C6-0C9F-A6AF-A975-579C46FA089E}"/>
                  </a:ext>
                </a:extLst>
              </p:cNvPr>
              <p:cNvGraphicFramePr>
                <a:graphicFrameLocks noChangeAspect="1"/>
              </p:cNvGraphicFramePr>
              <p:nvPr>
                <p:extLst>
                  <p:ext uri="{D42A27DB-BD31-4B8C-83A1-F6EECF244321}">
                    <p14:modId xmlns:p14="http://schemas.microsoft.com/office/powerpoint/2010/main" val="215742007"/>
                  </p:ext>
                </p:extLst>
              </p:nvPr>
            </p:nvGraphicFramePr>
            <p:xfrm>
              <a:off x="3890909" y="2213592"/>
              <a:ext cx="4410179" cy="2430812"/>
            </p:xfrm>
            <a:graphic>
              <a:graphicData uri="http://schemas.microsoft.com/office/drawing/2017/model3d">
                <am3d:model3d r:embed="rId3">
                  <am3d:spPr>
                    <a:xfrm>
                      <a:off x="0" y="0"/>
                      <a:ext cx="4410179" cy="2430812"/>
                    </a:xfrm>
                    <a:prstGeom prst="rect">
                      <a:avLst/>
                    </a:prstGeom>
                  </am3d:spPr>
                  <am3d:camera>
                    <am3d:pos x="0" y="0" z="71392945"/>
                    <am3d:up dx="0" dy="36000000" dz="0"/>
                    <am3d:lookAt x="0" y="0" z="0"/>
                    <am3d:perspective fov="2700000"/>
                  </am3d:camera>
                  <am3d:trans>
                    <am3d:meterPerModelUnit n="19685" d="1000000"/>
                    <am3d:preTrans dx="-18477667" dy="-18018387" dz="20977395"/>
                    <am3d:scale>
                      <am3d:sx n="1000000" d="1000000"/>
                      <am3d:sy n="1000000" d="1000000"/>
                      <am3d:sz n="1000000" d="1000000"/>
                    </am3d:scale>
                    <am3d:rot ax="5400000"/>
                    <am3d:postTrans dx="0" dy="0" dz="0"/>
                  </am3d:trans>
                  <am3d:raster rName="Office3DRenderer" rVer="16.0.8326">
                    <am3d:blip r:embed="rId4"/>
                  </am3d:raster>
                  <am3d:objViewport viewportSz="541866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D Model 1">
                <a:extLst>
                  <a:ext uri="{FF2B5EF4-FFF2-40B4-BE49-F238E27FC236}">
                    <a16:creationId xmlns:a16="http://schemas.microsoft.com/office/drawing/2014/main" id="{3DA543C6-0C9F-A6AF-A975-579C46FA089E}"/>
                  </a:ext>
                </a:extLst>
              </p:cNvPr>
              <p:cNvPicPr>
                <a:picLocks noGrp="1" noRot="1" noChangeAspect="1" noMove="1" noResize="1" noEditPoints="1" noAdjustHandles="1" noChangeArrowheads="1" noChangeShapeType="1" noCrop="1"/>
              </p:cNvPicPr>
              <p:nvPr/>
            </p:nvPicPr>
            <p:blipFill>
              <a:blip r:embed="rId4"/>
              <a:stretch>
                <a:fillRect/>
              </a:stretch>
            </p:blipFill>
            <p:spPr>
              <a:xfrm>
                <a:off x="3890909" y="2213592"/>
                <a:ext cx="4410179" cy="2430812"/>
              </a:xfrm>
              <a:prstGeom prst="rect">
                <a:avLst/>
              </a:prstGeom>
            </p:spPr>
          </p:pic>
        </mc:Fallback>
      </mc:AlternateContent>
    </p:spTree>
    <p:extLst>
      <p:ext uri="{BB962C8B-B14F-4D97-AF65-F5344CB8AC3E}">
        <p14:creationId xmlns:p14="http://schemas.microsoft.com/office/powerpoint/2010/main" val="17707399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7A13A9-64A2-9C3E-01FD-F749F9C9351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7367CA8-6ABF-D8A0-354B-154ECDDAF590}"/>
              </a:ext>
            </a:extLst>
          </p:cNvPr>
          <p:cNvSpPr>
            <a:spLocks noGrp="1"/>
          </p:cNvSpPr>
          <p:nvPr/>
        </p:nvSpPr>
        <p:spPr>
          <a:xfrm>
            <a:off x="514350" y="6191250"/>
            <a:ext cx="11163300" cy="19050"/>
          </a:xfrm>
          <a:prstGeom prst="rect">
            <a:avLst/>
          </a:prstGeom>
          <a:solidFill>
            <a:srgbClr val="111827"/>
          </a:solidFill>
          <a:ln w="0">
            <a:solidFill>
              <a:srgbClr val="000000">
                <a:alpha val="0"/>
              </a:srgbClr>
            </a:solidFill>
            <a:prstDash val="solid"/>
          </a:ln>
        </p:spPr>
        <p:txBody>
          <a:bodyPr/>
          <a:lstStyle/>
          <a:p>
            <a:endParaRPr lang="en-US"/>
          </a:p>
        </p:txBody>
      </p:sp>
      <mc:AlternateContent xmlns:mc="http://schemas.openxmlformats.org/markup-compatibility/2006">
        <mc:Choice xmlns:am3d="http://schemas.microsoft.com/office/drawing/2017/model3d" Requires="am3d">
          <p:graphicFrame>
            <p:nvGraphicFramePr>
              <p:cNvPr id="3" name="3D Model 2">
                <a:extLst>
                  <a:ext uri="{FF2B5EF4-FFF2-40B4-BE49-F238E27FC236}">
                    <a16:creationId xmlns:a16="http://schemas.microsoft.com/office/drawing/2014/main" id="{74ED5C09-9DBB-4A97-E681-874012E2A8B3}"/>
                  </a:ext>
                </a:extLst>
              </p:cNvPr>
              <p:cNvGraphicFramePr>
                <a:graphicFrameLocks noChangeAspect="1"/>
              </p:cNvGraphicFramePr>
              <p:nvPr>
                <p:extLst>
                  <p:ext uri="{D42A27DB-BD31-4B8C-83A1-F6EECF244321}">
                    <p14:modId xmlns:p14="http://schemas.microsoft.com/office/powerpoint/2010/main" val="1847089194"/>
                  </p:ext>
                </p:extLst>
              </p:nvPr>
            </p:nvGraphicFramePr>
            <p:xfrm>
              <a:off x="3990319" y="1482085"/>
              <a:ext cx="4211358" cy="3893825"/>
            </p:xfrm>
            <a:graphic>
              <a:graphicData uri="http://schemas.microsoft.com/office/drawing/2017/model3d">
                <am3d:model3d r:embed="rId3">
                  <am3d:spPr>
                    <a:xfrm>
                      <a:off x="0" y="0"/>
                      <a:ext cx="4211358" cy="3893825"/>
                    </a:xfrm>
                    <a:prstGeom prst="rect">
                      <a:avLst/>
                    </a:prstGeom>
                  </am3d:spPr>
                  <am3d:camera>
                    <am3d:pos x="0" y="0" z="71392945"/>
                    <am3d:up dx="0" dy="36000000" dz="0"/>
                    <am3d:lookAt x="0" y="0" z="0"/>
                    <am3d:perspective fov="2700000"/>
                  </am3d:camera>
                  <am3d:trans>
                    <am3d:meterPerModelUnit n="19685" d="1000000"/>
                    <am3d:preTrans dx="-18477667" dy="-18018387" dz="20977395"/>
                    <am3d:scale>
                      <am3d:sx n="1000000" d="1000000"/>
                      <am3d:sy n="1000000" d="1000000"/>
                      <am3d:sz n="1000000" d="1000000"/>
                    </am3d:scale>
                    <am3d:rot ax="20400000" ay="10800000"/>
                    <am3d:postTrans dx="0" dy="0" dz="0"/>
                  </am3d:trans>
                  <am3d:raster rName="Office3DRenderer" rVer="16.0.8326">
                    <am3d:blip r:embed="rId4"/>
                  </am3d:raster>
                  <am3d:objViewport viewportSz="541866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a:extLst>
                  <a:ext uri="{FF2B5EF4-FFF2-40B4-BE49-F238E27FC236}">
                    <a16:creationId xmlns:a16="http://schemas.microsoft.com/office/drawing/2014/main" id="{74ED5C09-9DBB-4A97-E681-874012E2A8B3}"/>
                  </a:ext>
                </a:extLst>
              </p:cNvPr>
              <p:cNvPicPr>
                <a:picLocks noGrp="1" noRot="1" noChangeAspect="1" noMove="1" noResize="1" noEditPoints="1" noAdjustHandles="1" noChangeArrowheads="1" noChangeShapeType="1" noCrop="1"/>
              </p:cNvPicPr>
              <p:nvPr/>
            </p:nvPicPr>
            <p:blipFill>
              <a:blip r:embed="rId4"/>
              <a:stretch>
                <a:fillRect/>
              </a:stretch>
            </p:blipFill>
            <p:spPr>
              <a:xfrm>
                <a:off x="3990319" y="1482085"/>
                <a:ext cx="4211358" cy="3893825"/>
              </a:xfrm>
              <a:prstGeom prst="rect">
                <a:avLst/>
              </a:prstGeom>
            </p:spPr>
          </p:pic>
        </mc:Fallback>
      </mc:AlternateContent>
    </p:spTree>
    <p:extLst>
      <p:ext uri="{BB962C8B-B14F-4D97-AF65-F5344CB8AC3E}">
        <p14:creationId xmlns:p14="http://schemas.microsoft.com/office/powerpoint/2010/main" val="28456397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ChatGPT">
  <a:themeElements>
    <a:clrScheme name="ChatGPT">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a:ea typeface="Calibri Light"/>
        <a:cs typeface="Calibri Light"/>
      </a:majorFont>
      <a:minorFont>
        <a:latin typeface="Calibri"/>
        <a:ea typeface="Calibri"/>
        <a:cs typeface="Calibri"/>
      </a:minorFont>
    </a:fontScheme>
    <a:fmtScheme name="ChatGPT">
      <a:fillStyleLst>
        <a:solidFill>
          <a:schemeClr val="phClr"/>
        </a:solidFill>
        <a:solidFill>
          <a:schemeClr val="dk1"/>
        </a:solidFill>
        <a:solidFill>
          <a:schemeClr val="accent1"/>
        </a:solidFill>
      </a:fillStyleLst>
      <a:lnStyleLst>
        <a:ln w="12700">
          <a:solidFill>
            <a:schemeClr val="phClr"/>
          </a:solidFill>
          <a:prstDash val="solid"/>
        </a:ln>
        <a:ln w="19050">
          <a:solidFill>
            <a:schemeClr val="phClr"/>
          </a:solidFill>
          <a:prstDash val="solid"/>
        </a:ln>
        <a:ln w="25400">
          <a:solidFill>
            <a:schemeClr val="phClr"/>
          </a:solidFill>
          <a:prstDash val="solid"/>
        </a:ln>
      </a:lnStyleLst>
      <a:effectStyleLst>
        <a:effectStyle>
          <a:effectLst/>
        </a:effectStyle>
        <a:effectStyle>
          <a:effectLst/>
        </a:effectStyle>
        <a:effectStyle>
          <a:effectLst>
            <a:outerShdw blurRad="57150" dist="19050" dir="5400000">
              <a:srgbClr val="000000">
                <a:alpha val="16000"/>
              </a:srgbClr>
            </a:outerShdw>
          </a:effectLst>
        </a:effectStyle>
        <a:effectStyle>
          <a:effectLst>
            <a:outerShdw blurRad="19050" dist="9525" dir="5400000">
              <a:srgbClr val="000000">
                <a:alpha val="6000"/>
              </a:srgbClr>
            </a:outerShdw>
          </a:effectLst>
        </a:effectStyle>
        <a:effectStyle>
          <a:effectLst>
            <a:outerShdw blurRad="28575" dist="9525" dir="5400000">
              <a:srgbClr val="000000">
                <a:alpha val="8000"/>
              </a:srgbClr>
            </a:outerShdw>
          </a:effectLst>
        </a:effectStyle>
        <a:effectStyle>
          <a:effectLst>
            <a:outerShdw blurRad="57150" dist="19050" dir="5400000">
              <a:srgbClr val="000000">
                <a:alpha val="10000"/>
              </a:srgbClr>
            </a:outerShdw>
          </a:effectLst>
        </a:effectStyle>
        <a:effectStyle>
          <a:effectLst>
            <a:outerShdw blurRad="114300" dist="38100" dir="5400000">
              <a:srgbClr val="000000">
                <a:alpha val="12000"/>
              </a:srgbClr>
            </a:outerShdw>
          </a:effectLst>
        </a:effectStyle>
        <a:effectStyle>
          <a:effectLst>
            <a:outerShdw blurRad="171450" dist="57150" dir="5400000">
              <a:srgbClr val="000000">
                <a:alpha val="16000"/>
              </a:srgbClr>
            </a:outerShdw>
          </a:effectLst>
        </a:effectStyle>
        <a:effectStyle>
          <a:effectLst>
            <a:outerShdw blurRad="266700" dist="95250" dir="5400000">
              <a:srgbClr val="000000">
                <a:alpha val="24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lumMod val="102000"/>
                <a:satMod val="150000"/>
              </a:schemeClr>
            </a:gs>
            <a:gs pos="50000">
              <a:schemeClr val="phClr">
                <a:tint val="98000"/>
                <a:shade val="90000"/>
                <a:lumMod val="103000"/>
                <a:satMod val="130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ChatGPT">
  <a:themeElements>
    <a:clrScheme name="ChatGPT">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a:ea typeface="Calibri Light"/>
        <a:cs typeface="Calibri Light"/>
      </a:majorFont>
      <a:minorFont>
        <a:latin typeface="Calibri"/>
        <a:ea typeface="Calibri"/>
        <a:cs typeface="Calibri"/>
      </a:minorFont>
    </a:fontScheme>
    <a:fmtScheme name="ChatGPT">
      <a:fillStyleLst>
        <a:solidFill>
          <a:schemeClr val="phClr"/>
        </a:solidFill>
        <a:solidFill>
          <a:schemeClr val="dk1"/>
        </a:solidFill>
        <a:solidFill>
          <a:schemeClr val="accent1"/>
        </a:solidFill>
      </a:fillStyleLst>
      <a:lnStyleLst>
        <a:ln w="12700">
          <a:solidFill>
            <a:schemeClr val="phClr"/>
          </a:solidFill>
          <a:prstDash val="solid"/>
        </a:ln>
        <a:ln w="19050">
          <a:solidFill>
            <a:schemeClr val="phClr"/>
          </a:solidFill>
          <a:prstDash val="solid"/>
        </a:ln>
        <a:ln w="25400">
          <a:solidFill>
            <a:schemeClr val="phClr"/>
          </a:solidFill>
          <a:prstDash val="solid"/>
        </a:ln>
      </a:lnStyleLst>
      <a:effectStyleLst>
        <a:effectStyle>
          <a:effectLst/>
        </a:effectStyle>
        <a:effectStyle>
          <a:effectLst/>
        </a:effectStyle>
        <a:effectStyle>
          <a:effectLst>
            <a:outerShdw blurRad="57150" dist="19050" dir="5400000">
              <a:srgbClr val="000000">
                <a:alpha val="16000"/>
              </a:srgbClr>
            </a:outerShdw>
          </a:effectLst>
        </a:effectStyle>
        <a:effectStyle>
          <a:effectLst>
            <a:outerShdw blurRad="19050" dist="9525" dir="5400000">
              <a:srgbClr val="000000">
                <a:alpha val="6000"/>
              </a:srgbClr>
            </a:outerShdw>
          </a:effectLst>
        </a:effectStyle>
        <a:effectStyle>
          <a:effectLst>
            <a:outerShdw blurRad="28575" dist="9525" dir="5400000">
              <a:srgbClr val="000000">
                <a:alpha val="8000"/>
              </a:srgbClr>
            </a:outerShdw>
          </a:effectLst>
        </a:effectStyle>
        <a:effectStyle>
          <a:effectLst>
            <a:outerShdw blurRad="57150" dist="19050" dir="5400000">
              <a:srgbClr val="000000">
                <a:alpha val="10000"/>
              </a:srgbClr>
            </a:outerShdw>
          </a:effectLst>
        </a:effectStyle>
        <a:effectStyle>
          <a:effectLst>
            <a:outerShdw blurRad="114300" dist="38100" dir="5400000">
              <a:srgbClr val="000000">
                <a:alpha val="12000"/>
              </a:srgbClr>
            </a:outerShdw>
          </a:effectLst>
        </a:effectStyle>
        <a:effectStyle>
          <a:effectLst>
            <a:outerShdw blurRad="171450" dist="57150" dir="5400000">
              <a:srgbClr val="000000">
                <a:alpha val="16000"/>
              </a:srgbClr>
            </a:outerShdw>
          </a:effectLst>
        </a:effectStyle>
        <a:effectStyle>
          <a:effectLst>
            <a:outerShdw blurRad="266700" dist="95250" dir="5400000">
              <a:srgbClr val="000000">
                <a:alpha val="24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lumMod val="102000"/>
                <a:satMod val="150000"/>
              </a:schemeClr>
            </a:gs>
            <a:gs pos="50000">
              <a:schemeClr val="phClr">
                <a:tint val="98000"/>
                <a:shade val="90000"/>
                <a:lumMod val="103000"/>
                <a:satMod val="130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TotalTime>
  <Words>2335</Words>
  <Application>Microsoft Macintosh PowerPoint</Application>
  <DocSecurity>0</DocSecurity>
  <PresentationFormat>Widescreen</PresentationFormat>
  <Paragraphs>284</Paragraphs>
  <Slides>26</Slides>
  <Notes>26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Aptos</vt:lpstr>
      <vt:lpstr>Aptos Display</vt:lpstr>
      <vt:lpstr>Aptos Mono</vt:lpstr>
      <vt:lpstr>Arial</vt:lpstr>
      <vt:lpstr>Calibri</vt:lpstr>
      <vt:lpstr>Cambria Math</vt:lpstr>
      <vt:lpstr>Century Schoolbook</vt:lpstr>
      <vt:lpstr>Georgia</vt:lpstr>
      <vt:lpstr>ChatGPT</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Walnut Exporter</dc:creator>
  <cp:lastModifiedBy>Adriel Ventura</cp:lastModifiedBy>
  <cp:revision>5</cp:revision>
  <dcterms:created xsi:type="dcterms:W3CDTF">2026-05-10T16:51:23Z</dcterms:created>
  <dcterms:modified xsi:type="dcterms:W3CDTF">2026-05-12T22:38:44Z</dcterms:modified>
</cp:coreProperties>
</file>